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Roboto" panose="02000000000000000000" pitchFamily="2" charset="0"/>
      <p:regular r:id="rId46"/>
      <p:bold r:id="rId47"/>
      <p:italic r:id="rId48"/>
      <p:boldItalic r:id="rId49"/>
    </p:embeddedFont>
    <p:embeddedFont>
      <p:font typeface="Roboto Medium"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76">
          <p15:clr>
            <a:srgbClr val="A4A3A4"/>
          </p15:clr>
        </p15:guide>
        <p15:guide id="2" pos="696">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gaRyhv+ToCWjQ7MpmU9c6fmFGuV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2E8582-F602-49B3-BBDC-2FB48883C3E8}">
  <a:tblStyle styleId="{9F2E8582-F602-49B3-BBDC-2FB48883C3E8}" styleName="Table_0">
    <a:wholeTbl>
      <a:tcTxStyle b="off" i="off">
        <a:font>
          <a:latin typeface="Roboto"/>
          <a:ea typeface="Roboto"/>
          <a:cs typeface="Roboto"/>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E6E6"/>
          </a:solidFill>
        </a:fill>
      </a:tcStyle>
    </a:wholeTbl>
    <a:band1H>
      <a:tcTxStyle/>
      <a:tcStyle>
        <a:tcBdr/>
        <a:fill>
          <a:solidFill>
            <a:srgbClr val="FFCACA"/>
          </a:solidFill>
        </a:fill>
      </a:tcStyle>
    </a:band1H>
    <a:band2H>
      <a:tcTxStyle/>
      <a:tcStyle>
        <a:tcBdr/>
      </a:tcStyle>
    </a:band2H>
    <a:band1V>
      <a:tcTxStyle/>
      <a:tcStyle>
        <a:tcBdr/>
        <a:fill>
          <a:solidFill>
            <a:srgbClr val="FFCACA"/>
          </a:solidFill>
        </a:fill>
      </a:tcStyle>
    </a:band1V>
    <a:band2V>
      <a:tcTxStyle/>
      <a:tcStyle>
        <a:tcBdr/>
      </a:tcStyle>
    </a:band2V>
    <a:lastCol>
      <a:tcTxStyle b="on" i="off">
        <a:font>
          <a:latin typeface="Roboto"/>
          <a:ea typeface="Roboto"/>
          <a:cs typeface="Roboto"/>
        </a:font>
        <a:schemeClr val="lt1"/>
      </a:tcTxStyle>
      <a:tcStyle>
        <a:tcBdr/>
        <a:fill>
          <a:solidFill>
            <a:schemeClr val="accent1"/>
          </a:solidFill>
        </a:fill>
      </a:tcStyle>
    </a:lastCol>
    <a:firstCol>
      <a:tcTxStyle b="on" i="off">
        <a:font>
          <a:latin typeface="Roboto"/>
          <a:ea typeface="Roboto"/>
          <a:cs typeface="Roboto"/>
        </a:font>
        <a:schemeClr val="lt1"/>
      </a:tcTxStyle>
      <a:tcStyle>
        <a:tcBdr/>
        <a:fill>
          <a:solidFill>
            <a:schemeClr val="accent1"/>
          </a:solidFill>
        </a:fill>
      </a:tcStyle>
    </a:firstCol>
    <a:lastRow>
      <a:tcTxStyle b="on" i="off">
        <a:font>
          <a:latin typeface="Roboto"/>
          <a:ea typeface="Roboto"/>
          <a:cs typeface="Roboto"/>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Roboto"/>
          <a:ea typeface="Roboto"/>
          <a:cs typeface="Roboto"/>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92" autoAdjust="0"/>
  </p:normalViewPr>
  <p:slideViewPr>
    <p:cSldViewPr snapToGrid="0">
      <p:cViewPr varScale="1">
        <p:scale>
          <a:sx n="59" d="100"/>
          <a:sy n="59" d="100"/>
        </p:scale>
        <p:origin x="868" y="52"/>
      </p:cViewPr>
      <p:guideLst>
        <p:guide orient="horz" pos="4176"/>
        <p:guide pos="6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257cc91974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 name="Google Shape;51;g1257cc91974_0_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Highlights: Introduce yourself and the session.</a:t>
            </a: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r>
              <a:rPr lang="en-US"/>
              <a:t>Key Takeaways: NA</a:t>
            </a:r>
            <a:endParaRPr/>
          </a:p>
        </p:txBody>
      </p:sp>
      <p:sp>
        <p:nvSpPr>
          <p:cNvPr id="52" name="Google Shape;52;g1257cc91974_0_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124" name="Google Shape;124;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133" name="Google Shape;133;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57cc91974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g1257cc91974_0_2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143" name="Google Shape;143;g1257cc91974_0_2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2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152" name="Google Shape;152;g1257cc91974_0_2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257cc91974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1257cc91974_0_2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160" name="Google Shape;160;g1257cc91974_0_2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168" name="Google Shape;168;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176" name="Google Shape;176;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184" name="Google Shape;184;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194" name="Google Shape;194;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202" name="Google Shape;202;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67f4ec439_0_6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1267f4ec439_0_6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211" name="Google Shape;211;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220" name="Google Shape;220;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249" name="Google Shape;249;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256" name="Google Shape;256;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264" name="Google Shape;264;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1" name="Google Shape;27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277" name="Google Shape;277;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291" name="Google Shape;291;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299" name="Google Shape;299;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308" name="Google Shape;308;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257cc91974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g1257cc91974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2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Connect the discussion to the topics for the day. Provide an overview the concepts and tasks that will be covered in the session. Introduce the session outcomes.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What should learners be able to do at the end of this session? </a:t>
            </a: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68" name="Google Shape;68;g1257cc91974_0_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316" name="Google Shape;316;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329" name="Google Shape;329;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337" name="Google Shape;337;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349" name="Google Shape;349;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357" name="Google Shape;357;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365" name="Google Shape;365;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374" name="Google Shape;374;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67f4ec439_0_6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g1267f4ec439_0_6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75" name="Google Shape;75;g1267f4ec439_0_6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267f4ec439_0_10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g1267f4ec439_0_10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83" name="Google Shape;83;g1267f4ec439_0_10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92" name="Google Shape;92;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267f4ec439_0_9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g1267f4ec439_0_9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58775" marR="0" lvl="0" indent="-244475" algn="l" rtl="0">
              <a:lnSpc>
                <a:spcPct val="100000"/>
              </a:lnSpc>
              <a:spcBef>
                <a:spcPts val="0"/>
              </a:spcBef>
              <a:spcAft>
                <a:spcPts val="0"/>
              </a:spcAft>
              <a:buClr>
                <a:srgbClr val="404040"/>
              </a:buClr>
              <a:buSzPts val="800"/>
              <a:buFont typeface="Roboto"/>
              <a:buNone/>
            </a:pPr>
            <a:endParaRPr sz="800"/>
          </a:p>
        </p:txBody>
      </p:sp>
      <p:sp>
        <p:nvSpPr>
          <p:cNvPr id="100" name="Google Shape;100;g1267f4ec439_0_9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106" name="Google Shape;106;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000"/>
              <a:t>Duration: 10 minutes</a:t>
            </a:r>
            <a:endParaRPr sz="1000"/>
          </a:p>
          <a:p>
            <a:pPr marL="0" lvl="0" indent="0" algn="l" rtl="0">
              <a:lnSpc>
                <a:spcPct val="100000"/>
              </a:lnSpc>
              <a:spcBef>
                <a:spcPts val="0"/>
              </a:spcBef>
              <a:spcAft>
                <a:spcPts val="0"/>
              </a:spcAft>
              <a:buClr>
                <a:schemeClr val="dk1"/>
              </a:buClr>
              <a:buSzPts val="1400"/>
              <a:buFont typeface="Calibri"/>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r>
              <a:rPr lang="en-US" sz="1000"/>
              <a:t>Key Takeaways: </a:t>
            </a:r>
            <a:endParaRPr sz="1000"/>
          </a:p>
          <a:p>
            <a:pPr marL="0" lvl="0" indent="0" algn="l" rtl="0">
              <a:lnSpc>
                <a:spcPct val="100000"/>
              </a:lnSpc>
              <a:spcBef>
                <a:spcPts val="0"/>
              </a:spcBef>
              <a:spcAft>
                <a:spcPts val="0"/>
              </a:spcAft>
              <a:buClr>
                <a:schemeClr val="dk1"/>
              </a:buClr>
              <a:buSzPts val="1400"/>
              <a:buFont typeface="Calibri"/>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a:p>
            <a:pPr marL="0" lvl="0" indent="0" algn="l" rtl="0">
              <a:lnSpc>
                <a:spcPct val="100000"/>
              </a:lnSpc>
              <a:spcBef>
                <a:spcPts val="0"/>
              </a:spcBef>
              <a:spcAft>
                <a:spcPts val="0"/>
              </a:spcAft>
              <a:buClr>
                <a:schemeClr val="dk1"/>
              </a:buClr>
              <a:buSzPts val="1400"/>
              <a:buFont typeface="Calibri"/>
              <a:buNone/>
            </a:pPr>
            <a:endParaRPr sz="1000"/>
          </a:p>
        </p:txBody>
      </p:sp>
      <p:sp>
        <p:nvSpPr>
          <p:cNvPr id="115" name="Google Shape;115;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
        <p:cNvGrpSpPr/>
        <p:nvPr/>
      </p:nvGrpSpPr>
      <p:grpSpPr>
        <a:xfrm>
          <a:off x="0" y="0"/>
          <a:ext cx="0" cy="0"/>
          <a:chOff x="0" y="0"/>
          <a:chExt cx="0" cy="0"/>
        </a:xfrm>
      </p:grpSpPr>
      <p:pic>
        <p:nvPicPr>
          <p:cNvPr id="13" name="Google Shape;13;p34"/>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4" name="Google Shape;14;p34"/>
          <p:cNvPicPr preferRelativeResize="0"/>
          <p:nvPr/>
        </p:nvPicPr>
        <p:blipFill rotWithShape="1">
          <a:blip r:embed="rId3">
            <a:alphaModFix/>
          </a:blip>
          <a:srcRect/>
          <a:stretch/>
        </p:blipFill>
        <p:spPr>
          <a:xfrm>
            <a:off x="701631" y="733152"/>
            <a:ext cx="1317670" cy="4993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ssion Overview">
  <p:cSld name="Session Overview">
    <p:spTree>
      <p:nvGrpSpPr>
        <p:cNvPr id="1" name="Shape 15"/>
        <p:cNvGrpSpPr/>
        <p:nvPr/>
      </p:nvGrpSpPr>
      <p:grpSpPr>
        <a:xfrm>
          <a:off x="0" y="0"/>
          <a:ext cx="0" cy="0"/>
          <a:chOff x="0" y="0"/>
          <a:chExt cx="0" cy="0"/>
        </a:xfrm>
      </p:grpSpPr>
      <p:sp>
        <p:nvSpPr>
          <p:cNvPr id="16" name="Google Shape;16;p35"/>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Session Overview</a:t>
            </a:r>
            <a:endParaRPr sz="1400" b="0" i="0" u="none" strike="noStrike" cap="none">
              <a:solidFill>
                <a:srgbClr val="000000"/>
              </a:solidFill>
              <a:latin typeface="Arial"/>
              <a:ea typeface="Arial"/>
              <a:cs typeface="Arial"/>
              <a:sym typeface="Arial"/>
            </a:endParaRPr>
          </a:p>
        </p:txBody>
      </p:sp>
      <p:grpSp>
        <p:nvGrpSpPr>
          <p:cNvPr id="17" name="Google Shape;17;p35"/>
          <p:cNvGrpSpPr/>
          <p:nvPr/>
        </p:nvGrpSpPr>
        <p:grpSpPr>
          <a:xfrm>
            <a:off x="198000" y="198000"/>
            <a:ext cx="892800" cy="892800"/>
            <a:chOff x="368659" y="1302353"/>
            <a:chExt cx="1244345" cy="1244536"/>
          </a:xfrm>
        </p:grpSpPr>
        <p:sp>
          <p:nvSpPr>
            <p:cNvPr id="18" name="Google Shape;18;p35"/>
            <p:cNvSpPr/>
            <p:nvPr/>
          </p:nvSpPr>
          <p:spPr>
            <a:xfrm>
              <a:off x="368659" y="1302353"/>
              <a:ext cx="1244345" cy="1244536"/>
            </a:xfrm>
            <a:custGeom>
              <a:avLst/>
              <a:gdLst/>
              <a:ahLst/>
              <a:cxnLst/>
              <a:rect l="l" t="t" r="r" b="b"/>
              <a:pathLst>
                <a:path w="1244345" h="1244536" extrusionOk="0">
                  <a:moveTo>
                    <a:pt x="622173" y="19241"/>
                  </a:moveTo>
                  <a:cubicBezTo>
                    <a:pt x="955215" y="19314"/>
                    <a:pt x="1225144" y="289357"/>
                    <a:pt x="1225067" y="622401"/>
                  </a:cubicBezTo>
                  <a:cubicBezTo>
                    <a:pt x="1225029" y="782255"/>
                    <a:pt x="1161526" y="935555"/>
                    <a:pt x="1048512" y="1048607"/>
                  </a:cubicBezTo>
                  <a:cubicBezTo>
                    <a:pt x="810839" y="1281903"/>
                    <a:pt x="429038" y="1278360"/>
                    <a:pt x="195739" y="1040692"/>
                  </a:cubicBezTo>
                  <a:cubicBezTo>
                    <a:pt x="-34503" y="806129"/>
                    <a:pt x="-34503" y="430393"/>
                    <a:pt x="195739" y="195834"/>
                  </a:cubicBezTo>
                  <a:cubicBezTo>
                    <a:pt x="308596" y="82382"/>
                    <a:pt x="462148" y="18793"/>
                    <a:pt x="622173" y="19241"/>
                  </a:cubicBezTo>
                  <a:moveTo>
                    <a:pt x="622173" y="191"/>
                  </a:moveTo>
                  <a:cubicBezTo>
                    <a:pt x="278557" y="191"/>
                    <a:pt x="0" y="278747"/>
                    <a:pt x="0" y="622364"/>
                  </a:cubicBezTo>
                  <a:cubicBezTo>
                    <a:pt x="0" y="965978"/>
                    <a:pt x="278557" y="1244537"/>
                    <a:pt x="622173" y="1244537"/>
                  </a:cubicBezTo>
                  <a:cubicBezTo>
                    <a:pt x="965787" y="1244537"/>
                    <a:pt x="1244346" y="965978"/>
                    <a:pt x="1244346" y="622364"/>
                  </a:cubicBezTo>
                  <a:cubicBezTo>
                    <a:pt x="1244451" y="278747"/>
                    <a:pt x="965978" y="105"/>
                    <a:pt x="622364" y="0"/>
                  </a:cubicBezTo>
                  <a:cubicBezTo>
                    <a:pt x="622300" y="0"/>
                    <a:pt x="622237" y="0"/>
                    <a:pt x="622173" y="0"/>
                  </a:cubicBezTo>
                </a:path>
              </a:pathLst>
            </a:custGeom>
            <a:solidFill>
              <a:srgbClr val="ED1D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 name="Google Shape;19;p35"/>
            <p:cNvPicPr preferRelativeResize="0"/>
            <p:nvPr/>
          </p:nvPicPr>
          <p:blipFill rotWithShape="1">
            <a:blip r:embed="rId2">
              <a:alphaModFix/>
            </a:blip>
            <a:srcRect/>
            <a:stretch/>
          </p:blipFill>
          <p:spPr>
            <a:xfrm>
              <a:off x="633644" y="1534096"/>
              <a:ext cx="714375" cy="781050"/>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Session Outcomes">
  <p:cSld name="Agenda/Session Outcomes">
    <p:spTree>
      <p:nvGrpSpPr>
        <p:cNvPr id="1" name="Shape 20"/>
        <p:cNvGrpSpPr/>
        <p:nvPr/>
      </p:nvGrpSpPr>
      <p:grpSpPr>
        <a:xfrm>
          <a:off x="0" y="0"/>
          <a:ext cx="0" cy="0"/>
          <a:chOff x="0" y="0"/>
          <a:chExt cx="0" cy="0"/>
        </a:xfrm>
      </p:grpSpPr>
      <p:sp>
        <p:nvSpPr>
          <p:cNvPr id="21" name="Google Shape;21;p36"/>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dirty="0">
                <a:solidFill>
                  <a:srgbClr val="FF0001"/>
                </a:solidFill>
                <a:latin typeface="Roboto"/>
                <a:ea typeface="Roboto"/>
                <a:cs typeface="Roboto"/>
                <a:sym typeface="Roboto"/>
              </a:rPr>
              <a:t>Session Outcomes</a:t>
            </a:r>
            <a:endParaRPr sz="1400" b="0" i="0" u="none" strike="noStrike" cap="none" dirty="0">
              <a:solidFill>
                <a:srgbClr val="000000"/>
              </a:solidFill>
              <a:latin typeface="Arial"/>
              <a:ea typeface="Arial"/>
              <a:cs typeface="Arial"/>
              <a:sym typeface="Arial"/>
            </a:endParaRPr>
          </a:p>
        </p:txBody>
      </p:sp>
      <p:grpSp>
        <p:nvGrpSpPr>
          <p:cNvPr id="22" name="Google Shape;22;p36"/>
          <p:cNvGrpSpPr/>
          <p:nvPr/>
        </p:nvGrpSpPr>
        <p:grpSpPr>
          <a:xfrm>
            <a:off x="198000" y="198000"/>
            <a:ext cx="893191" cy="893203"/>
            <a:chOff x="2848576" y="1302353"/>
            <a:chExt cx="1244345" cy="1244536"/>
          </a:xfrm>
        </p:grpSpPr>
        <p:sp>
          <p:nvSpPr>
            <p:cNvPr id="23" name="Google Shape;23;p36"/>
            <p:cNvSpPr/>
            <p:nvPr/>
          </p:nvSpPr>
          <p:spPr>
            <a:xfrm>
              <a:off x="2848576" y="1302353"/>
              <a:ext cx="1244345" cy="1244536"/>
            </a:xfrm>
            <a:custGeom>
              <a:avLst/>
              <a:gdLst/>
              <a:ahLst/>
              <a:cxnLst/>
              <a:rect l="l" t="t" r="r" b="b"/>
              <a:pathLst>
                <a:path w="1244345" h="1244536" extrusionOk="0">
                  <a:moveTo>
                    <a:pt x="622173" y="19241"/>
                  </a:moveTo>
                  <a:cubicBezTo>
                    <a:pt x="955215" y="19314"/>
                    <a:pt x="1225144" y="289357"/>
                    <a:pt x="1225067" y="622401"/>
                  </a:cubicBezTo>
                  <a:cubicBezTo>
                    <a:pt x="1225029" y="782255"/>
                    <a:pt x="1161526" y="935555"/>
                    <a:pt x="1048512" y="1048607"/>
                  </a:cubicBezTo>
                  <a:cubicBezTo>
                    <a:pt x="810839" y="1281903"/>
                    <a:pt x="429038" y="1278360"/>
                    <a:pt x="195739" y="1040692"/>
                  </a:cubicBezTo>
                  <a:cubicBezTo>
                    <a:pt x="-34503" y="806129"/>
                    <a:pt x="-34503" y="430393"/>
                    <a:pt x="195739" y="195834"/>
                  </a:cubicBezTo>
                  <a:cubicBezTo>
                    <a:pt x="308596" y="82382"/>
                    <a:pt x="462148" y="18793"/>
                    <a:pt x="622173" y="19241"/>
                  </a:cubicBezTo>
                  <a:moveTo>
                    <a:pt x="622173" y="191"/>
                  </a:moveTo>
                  <a:cubicBezTo>
                    <a:pt x="278557" y="191"/>
                    <a:pt x="0" y="278747"/>
                    <a:pt x="0" y="622364"/>
                  </a:cubicBezTo>
                  <a:cubicBezTo>
                    <a:pt x="0" y="965978"/>
                    <a:pt x="278557" y="1244537"/>
                    <a:pt x="622173" y="1244537"/>
                  </a:cubicBezTo>
                  <a:cubicBezTo>
                    <a:pt x="965787" y="1244537"/>
                    <a:pt x="1244346" y="965978"/>
                    <a:pt x="1244346" y="622364"/>
                  </a:cubicBezTo>
                  <a:cubicBezTo>
                    <a:pt x="1244451" y="278747"/>
                    <a:pt x="965978" y="105"/>
                    <a:pt x="622364" y="0"/>
                  </a:cubicBezTo>
                  <a:cubicBezTo>
                    <a:pt x="622300" y="0"/>
                    <a:pt x="622237" y="0"/>
                    <a:pt x="622173" y="0"/>
                  </a:cubicBezTo>
                </a:path>
              </a:pathLst>
            </a:custGeom>
            <a:solidFill>
              <a:srgbClr val="ED1D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36"/>
            <p:cNvPicPr preferRelativeResize="0"/>
            <p:nvPr/>
          </p:nvPicPr>
          <p:blipFill rotWithShape="1">
            <a:blip r:embed="rId2">
              <a:alphaModFix/>
            </a:blip>
            <a:srcRect/>
            <a:stretch/>
          </p:blipFill>
          <p:spPr>
            <a:xfrm>
              <a:off x="3043076" y="1524571"/>
              <a:ext cx="809625" cy="800100"/>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cept">
  <p:cSld name="Concept">
    <p:spTree>
      <p:nvGrpSpPr>
        <p:cNvPr id="1" name="Shape 25"/>
        <p:cNvGrpSpPr/>
        <p:nvPr/>
      </p:nvGrpSpPr>
      <p:grpSpPr>
        <a:xfrm>
          <a:off x="0" y="0"/>
          <a:ext cx="0" cy="0"/>
          <a:chOff x="0" y="0"/>
          <a:chExt cx="0" cy="0"/>
        </a:xfrm>
      </p:grpSpPr>
      <p:grpSp>
        <p:nvGrpSpPr>
          <p:cNvPr id="26" name="Google Shape;26;p37"/>
          <p:cNvGrpSpPr/>
          <p:nvPr/>
        </p:nvGrpSpPr>
        <p:grpSpPr>
          <a:xfrm>
            <a:off x="198000" y="198000"/>
            <a:ext cx="892800" cy="892800"/>
            <a:chOff x="5145366" y="1302353"/>
            <a:chExt cx="1244345" cy="1244536"/>
          </a:xfrm>
        </p:grpSpPr>
        <p:sp>
          <p:nvSpPr>
            <p:cNvPr id="27" name="Google Shape;27;p37"/>
            <p:cNvSpPr/>
            <p:nvPr/>
          </p:nvSpPr>
          <p:spPr>
            <a:xfrm>
              <a:off x="5145366" y="1302353"/>
              <a:ext cx="1244345" cy="1244536"/>
            </a:xfrm>
            <a:custGeom>
              <a:avLst/>
              <a:gdLst/>
              <a:ahLst/>
              <a:cxnLst/>
              <a:rect l="l" t="t" r="r" b="b"/>
              <a:pathLst>
                <a:path w="1244345" h="1244536" extrusionOk="0">
                  <a:moveTo>
                    <a:pt x="622173" y="19241"/>
                  </a:moveTo>
                  <a:cubicBezTo>
                    <a:pt x="955215" y="19314"/>
                    <a:pt x="1225144" y="289357"/>
                    <a:pt x="1225067" y="622401"/>
                  </a:cubicBezTo>
                  <a:cubicBezTo>
                    <a:pt x="1225029" y="782255"/>
                    <a:pt x="1161526" y="935555"/>
                    <a:pt x="1048512" y="1048607"/>
                  </a:cubicBezTo>
                  <a:cubicBezTo>
                    <a:pt x="810839" y="1281903"/>
                    <a:pt x="429038" y="1278360"/>
                    <a:pt x="195739" y="1040692"/>
                  </a:cubicBezTo>
                  <a:cubicBezTo>
                    <a:pt x="-34503" y="806129"/>
                    <a:pt x="-34503" y="430393"/>
                    <a:pt x="195739" y="195834"/>
                  </a:cubicBezTo>
                  <a:cubicBezTo>
                    <a:pt x="308596" y="82382"/>
                    <a:pt x="462148" y="18793"/>
                    <a:pt x="622173" y="19241"/>
                  </a:cubicBezTo>
                  <a:moveTo>
                    <a:pt x="622173" y="191"/>
                  </a:moveTo>
                  <a:cubicBezTo>
                    <a:pt x="278557" y="191"/>
                    <a:pt x="0" y="278747"/>
                    <a:pt x="0" y="622364"/>
                  </a:cubicBezTo>
                  <a:cubicBezTo>
                    <a:pt x="0" y="965978"/>
                    <a:pt x="278557" y="1244537"/>
                    <a:pt x="622173" y="1244537"/>
                  </a:cubicBezTo>
                  <a:cubicBezTo>
                    <a:pt x="965787" y="1244537"/>
                    <a:pt x="1244346" y="965978"/>
                    <a:pt x="1244346" y="622364"/>
                  </a:cubicBezTo>
                  <a:cubicBezTo>
                    <a:pt x="1244451" y="278747"/>
                    <a:pt x="965978" y="105"/>
                    <a:pt x="622364" y="0"/>
                  </a:cubicBezTo>
                  <a:cubicBezTo>
                    <a:pt x="622300" y="0"/>
                    <a:pt x="622237" y="0"/>
                    <a:pt x="622173" y="0"/>
                  </a:cubicBezTo>
                </a:path>
              </a:pathLst>
            </a:custGeom>
            <a:solidFill>
              <a:srgbClr val="ED1D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 name="Google Shape;28;p37"/>
            <p:cNvPicPr preferRelativeResize="0"/>
            <p:nvPr/>
          </p:nvPicPr>
          <p:blipFill rotWithShape="1">
            <a:blip r:embed="rId2">
              <a:alphaModFix/>
            </a:blip>
            <a:srcRect/>
            <a:stretch/>
          </p:blipFill>
          <p:spPr>
            <a:xfrm>
              <a:off x="5477026" y="1505521"/>
              <a:ext cx="581025" cy="838200"/>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age Breaker">
  <p:cSld name="Page Breaker">
    <p:spTree>
      <p:nvGrpSpPr>
        <p:cNvPr id="1" name="Shape 29"/>
        <p:cNvGrpSpPr/>
        <p:nvPr/>
      </p:nvGrpSpPr>
      <p:grpSpPr>
        <a:xfrm>
          <a:off x="0" y="0"/>
          <a:ext cx="0" cy="0"/>
          <a:chOff x="0" y="0"/>
          <a:chExt cx="0" cy="0"/>
        </a:xfrm>
      </p:grpSpPr>
      <p:pic>
        <p:nvPicPr>
          <p:cNvPr id="30" name="Google Shape;30;p38"/>
          <p:cNvPicPr preferRelativeResize="0"/>
          <p:nvPr/>
        </p:nvPicPr>
        <p:blipFill rotWithShape="1">
          <a:blip r:embed="rId2">
            <a:alphaModFix/>
          </a:blip>
          <a:srcRect/>
          <a:stretch/>
        </p:blipFill>
        <p:spPr>
          <a:xfrm>
            <a:off x="763" y="428"/>
            <a:ext cx="12190474" cy="6857141"/>
          </a:xfrm>
          <a:prstGeom prst="rect">
            <a:avLst/>
          </a:prstGeom>
          <a:noFill/>
          <a:ln>
            <a:noFill/>
          </a:ln>
        </p:spPr>
      </p:pic>
      <p:sp>
        <p:nvSpPr>
          <p:cNvPr id="31" name="Google Shape;31;p38"/>
          <p:cNvSpPr/>
          <p:nvPr/>
        </p:nvSpPr>
        <p:spPr>
          <a:xfrm>
            <a:off x="0" y="0"/>
            <a:ext cx="12190500" cy="6858000"/>
          </a:xfrm>
          <a:prstGeom prst="rect">
            <a:avLst/>
          </a:prstGeom>
          <a:solidFill>
            <a:schemeClr val="dk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32" name="Google Shape;32;p38"/>
          <p:cNvPicPr preferRelativeResize="0"/>
          <p:nvPr/>
        </p:nvPicPr>
        <p:blipFill rotWithShape="1">
          <a:blip r:embed="rId3">
            <a:alphaModFix/>
          </a:blip>
          <a:srcRect/>
          <a:stretch/>
        </p:blipFill>
        <p:spPr>
          <a:xfrm>
            <a:off x="0" y="5132841"/>
            <a:ext cx="12192000" cy="1725168"/>
          </a:xfrm>
          <a:prstGeom prst="rect">
            <a:avLst/>
          </a:prstGeom>
          <a:noFill/>
          <a:ln>
            <a:noFill/>
          </a:ln>
        </p:spPr>
      </p:pic>
      <p:pic>
        <p:nvPicPr>
          <p:cNvPr id="33" name="Google Shape;33;p38"/>
          <p:cNvPicPr preferRelativeResize="0"/>
          <p:nvPr/>
        </p:nvPicPr>
        <p:blipFill rotWithShape="1">
          <a:blip r:embed="rId4">
            <a:alphaModFix/>
          </a:blip>
          <a:srcRect/>
          <a:stretch/>
        </p:blipFill>
        <p:spPr>
          <a:xfrm>
            <a:off x="6111839" y="2005243"/>
            <a:ext cx="6080161" cy="55027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iz">
  <p:cSld name="Quiz">
    <p:spTree>
      <p:nvGrpSpPr>
        <p:cNvPr id="1" name="Shape 34"/>
        <p:cNvGrpSpPr/>
        <p:nvPr/>
      </p:nvGrpSpPr>
      <p:grpSpPr>
        <a:xfrm>
          <a:off x="0" y="0"/>
          <a:ext cx="0" cy="0"/>
          <a:chOff x="0" y="0"/>
          <a:chExt cx="0" cy="0"/>
        </a:xfrm>
      </p:grpSpPr>
      <p:sp>
        <p:nvSpPr>
          <p:cNvPr id="35" name="Google Shape;35;p39"/>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Quiz</a:t>
            </a:r>
            <a:endParaRPr sz="1400" b="0" i="0" u="none" strike="noStrike" cap="none">
              <a:solidFill>
                <a:srgbClr val="000000"/>
              </a:solidFill>
              <a:latin typeface="Arial"/>
              <a:ea typeface="Arial"/>
              <a:cs typeface="Arial"/>
              <a:sym typeface="Arial"/>
            </a:endParaRPr>
          </a:p>
        </p:txBody>
      </p:sp>
      <p:grpSp>
        <p:nvGrpSpPr>
          <p:cNvPr id="36" name="Google Shape;36;p39"/>
          <p:cNvGrpSpPr/>
          <p:nvPr/>
        </p:nvGrpSpPr>
        <p:grpSpPr>
          <a:xfrm>
            <a:off x="198000" y="198000"/>
            <a:ext cx="892800" cy="892800"/>
            <a:chOff x="6294078" y="3912547"/>
            <a:chExt cx="1244345" cy="1244536"/>
          </a:xfrm>
        </p:grpSpPr>
        <p:sp>
          <p:nvSpPr>
            <p:cNvPr id="37" name="Google Shape;37;p39"/>
            <p:cNvSpPr/>
            <p:nvPr/>
          </p:nvSpPr>
          <p:spPr>
            <a:xfrm>
              <a:off x="6294078" y="3912547"/>
              <a:ext cx="1244345" cy="1244536"/>
            </a:xfrm>
            <a:custGeom>
              <a:avLst/>
              <a:gdLst/>
              <a:ahLst/>
              <a:cxnLst/>
              <a:rect l="l" t="t" r="r" b="b"/>
              <a:pathLst>
                <a:path w="1244345" h="1244536" extrusionOk="0">
                  <a:moveTo>
                    <a:pt x="622173" y="19241"/>
                  </a:moveTo>
                  <a:cubicBezTo>
                    <a:pt x="955215" y="19314"/>
                    <a:pt x="1225144" y="289357"/>
                    <a:pt x="1225067" y="622401"/>
                  </a:cubicBezTo>
                  <a:cubicBezTo>
                    <a:pt x="1225029" y="782255"/>
                    <a:pt x="1161526" y="935555"/>
                    <a:pt x="1048512" y="1048607"/>
                  </a:cubicBezTo>
                  <a:cubicBezTo>
                    <a:pt x="810839" y="1281903"/>
                    <a:pt x="429038" y="1278360"/>
                    <a:pt x="195739" y="1040692"/>
                  </a:cubicBezTo>
                  <a:cubicBezTo>
                    <a:pt x="-34503" y="806129"/>
                    <a:pt x="-34503" y="430393"/>
                    <a:pt x="195739" y="195834"/>
                  </a:cubicBezTo>
                  <a:cubicBezTo>
                    <a:pt x="308596" y="82382"/>
                    <a:pt x="462148" y="18793"/>
                    <a:pt x="622173" y="19241"/>
                  </a:cubicBezTo>
                  <a:moveTo>
                    <a:pt x="622173" y="191"/>
                  </a:moveTo>
                  <a:cubicBezTo>
                    <a:pt x="278557" y="191"/>
                    <a:pt x="0" y="278747"/>
                    <a:pt x="0" y="622364"/>
                  </a:cubicBezTo>
                  <a:cubicBezTo>
                    <a:pt x="0" y="965978"/>
                    <a:pt x="278557" y="1244537"/>
                    <a:pt x="622173" y="1244537"/>
                  </a:cubicBezTo>
                  <a:cubicBezTo>
                    <a:pt x="965787" y="1244537"/>
                    <a:pt x="1244346" y="965978"/>
                    <a:pt x="1244346" y="622364"/>
                  </a:cubicBezTo>
                  <a:cubicBezTo>
                    <a:pt x="1244451" y="278747"/>
                    <a:pt x="965978" y="105"/>
                    <a:pt x="622364" y="0"/>
                  </a:cubicBezTo>
                  <a:cubicBezTo>
                    <a:pt x="622300" y="0"/>
                    <a:pt x="622237" y="0"/>
                    <a:pt x="622173" y="0"/>
                  </a:cubicBezTo>
                </a:path>
              </a:pathLst>
            </a:custGeom>
            <a:solidFill>
              <a:srgbClr val="ED1D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 name="Google Shape;38;p39"/>
            <p:cNvPicPr preferRelativeResize="0"/>
            <p:nvPr/>
          </p:nvPicPr>
          <p:blipFill rotWithShape="1">
            <a:blip r:embed="rId2">
              <a:alphaModFix/>
            </a:blip>
            <a:srcRect/>
            <a:stretch/>
          </p:blipFill>
          <p:spPr>
            <a:xfrm>
              <a:off x="6545454" y="4148127"/>
              <a:ext cx="741593" cy="773376"/>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39"/>
        <p:cNvGrpSpPr/>
        <p:nvPr/>
      </p:nvGrpSpPr>
      <p:grpSpPr>
        <a:xfrm>
          <a:off x="0" y="0"/>
          <a:ext cx="0" cy="0"/>
          <a:chOff x="0" y="0"/>
          <a:chExt cx="0" cy="0"/>
        </a:xfrm>
      </p:grpSpPr>
      <p:pic>
        <p:nvPicPr>
          <p:cNvPr id="40" name="Google Shape;40;p40"/>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41" name="Google Shape;41;p40"/>
          <p:cNvPicPr preferRelativeResize="0"/>
          <p:nvPr/>
        </p:nvPicPr>
        <p:blipFill rotWithShape="1">
          <a:blip r:embed="rId3">
            <a:alphaModFix/>
          </a:blip>
          <a:srcRect/>
          <a:stretch/>
        </p:blipFill>
        <p:spPr>
          <a:xfrm>
            <a:off x="701631" y="733152"/>
            <a:ext cx="1317670" cy="499351"/>
          </a:xfrm>
          <a:prstGeom prst="rect">
            <a:avLst/>
          </a:prstGeom>
          <a:noFill/>
          <a:ln>
            <a:noFill/>
          </a:ln>
        </p:spPr>
      </p:pic>
      <p:sp>
        <p:nvSpPr>
          <p:cNvPr id="42" name="Google Shape;42;p40"/>
          <p:cNvSpPr txBox="1"/>
          <p:nvPr/>
        </p:nvSpPr>
        <p:spPr>
          <a:xfrm>
            <a:off x="553990" y="2994655"/>
            <a:ext cx="41454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lt1"/>
              </a:buClr>
              <a:buSzPts val="6000"/>
              <a:buFont typeface="Roboto"/>
              <a:buNone/>
            </a:pPr>
            <a:r>
              <a:rPr lang="en-US" sz="6000" b="1" i="0" u="none" strike="noStrike" cap="none">
                <a:solidFill>
                  <a:schemeClr val="lt1"/>
                </a:solidFill>
                <a:latin typeface="Roboto"/>
                <a:ea typeface="Roboto"/>
                <a:cs typeface="Roboto"/>
                <a:sym typeface="Roboto"/>
              </a:rPr>
              <a:t>Thank You!</a:t>
            </a:r>
            <a:endParaRPr sz="6000" b="1" i="0" u="none" strike="noStrike" cap="none">
              <a:solidFill>
                <a:schemeClr val="lt1"/>
              </a:solidFill>
              <a:latin typeface="Roboto"/>
              <a:ea typeface="Roboto"/>
              <a:cs typeface="Roboto"/>
              <a:sym typeface="Roboto"/>
            </a:endParaRPr>
          </a:p>
        </p:txBody>
      </p:sp>
      <p:sp>
        <p:nvSpPr>
          <p:cNvPr id="43" name="Google Shape;43;p40"/>
          <p:cNvSpPr txBox="1"/>
          <p:nvPr/>
        </p:nvSpPr>
        <p:spPr>
          <a:xfrm>
            <a:off x="596030" y="5736623"/>
            <a:ext cx="70974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lt1"/>
              </a:buClr>
              <a:buSzPts val="1800"/>
              <a:buFont typeface="Roboto"/>
              <a:buNone/>
            </a:pPr>
            <a:r>
              <a:rPr lang="en-US" sz="1800" b="1" i="0" u="none" strike="noStrike" cap="none">
                <a:solidFill>
                  <a:schemeClr val="lt1"/>
                </a:solidFill>
                <a:latin typeface="Roboto"/>
                <a:ea typeface="Roboto"/>
                <a:cs typeface="Roboto"/>
                <a:sym typeface="Roboto"/>
              </a:rPr>
              <a:t>Copyright © HeroX Private Limited, 2022. All rights reserved.</a:t>
            </a:r>
            <a:endParaRPr sz="1800" b="1"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Icebreaker/Poll">
  <p:cSld name="1_Icebreaker/Poll">
    <p:spTree>
      <p:nvGrpSpPr>
        <p:cNvPr id="1" name="Shape 44"/>
        <p:cNvGrpSpPr/>
        <p:nvPr/>
      </p:nvGrpSpPr>
      <p:grpSpPr>
        <a:xfrm>
          <a:off x="0" y="0"/>
          <a:ext cx="0" cy="0"/>
          <a:chOff x="0" y="0"/>
          <a:chExt cx="0" cy="0"/>
        </a:xfrm>
      </p:grpSpPr>
      <p:pic>
        <p:nvPicPr>
          <p:cNvPr id="45" name="Google Shape;45;p41" descr="Premium Vector | Online voting concept flat style design vector  illustration tiny people with voting poll online"/>
          <p:cNvPicPr preferRelativeResize="0"/>
          <p:nvPr/>
        </p:nvPicPr>
        <p:blipFill rotWithShape="1">
          <a:blip r:embed="rId2">
            <a:alphaModFix/>
          </a:blip>
          <a:srcRect/>
          <a:stretch/>
        </p:blipFill>
        <p:spPr>
          <a:xfrm>
            <a:off x="-513347" y="1077244"/>
            <a:ext cx="8685435" cy="5211261"/>
          </a:xfrm>
          <a:prstGeom prst="rect">
            <a:avLst/>
          </a:prstGeom>
          <a:noFill/>
          <a:ln>
            <a:noFill/>
          </a:ln>
        </p:spPr>
      </p:pic>
      <p:sp>
        <p:nvSpPr>
          <p:cNvPr id="46" name="Google Shape;46;p41"/>
          <p:cNvSpPr txBox="1"/>
          <p:nvPr/>
        </p:nvSpPr>
        <p:spPr>
          <a:xfrm>
            <a:off x="2634224" y="332644"/>
            <a:ext cx="6709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Time for a Quick Poll!</a:t>
            </a:r>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Icebreaker/Poll">
  <p:cSld name="2_Icebreaker/Poll">
    <p:spTree>
      <p:nvGrpSpPr>
        <p:cNvPr id="1" name="Shape 47"/>
        <p:cNvGrpSpPr/>
        <p:nvPr/>
      </p:nvGrpSpPr>
      <p:grpSpPr>
        <a:xfrm>
          <a:off x="0" y="0"/>
          <a:ext cx="0" cy="0"/>
          <a:chOff x="0" y="0"/>
          <a:chExt cx="0" cy="0"/>
        </a:xfrm>
      </p:grpSpPr>
      <p:sp>
        <p:nvSpPr>
          <p:cNvPr id="48" name="Google Shape;48;p42"/>
          <p:cNvSpPr txBox="1">
            <a:spLocks noGrp="1"/>
          </p:cNvSpPr>
          <p:nvPr>
            <p:ph type="title"/>
          </p:nvPr>
        </p:nvSpPr>
        <p:spPr>
          <a:xfrm>
            <a:off x="242046" y="161278"/>
            <a:ext cx="11731863" cy="567385"/>
          </a:xfrm>
          <a:prstGeom prst="rect">
            <a:avLst/>
          </a:prstGeom>
          <a:noFill/>
          <a:ln>
            <a:noFill/>
          </a:ln>
        </p:spPr>
        <p:txBody>
          <a:bodyPr spcFirstLastPara="1" wrap="square" lIns="0" tIns="0" rIns="0" bIns="0" anchor="b" anchorCtr="0">
            <a:normAutofit/>
          </a:bodyPr>
          <a:lstStyle>
            <a:lvl1pPr marR="0" lvl="0" algn="l" rtl="0">
              <a:lnSpc>
                <a:spcPct val="100000"/>
              </a:lnSpc>
              <a:spcBef>
                <a:spcPts val="0"/>
              </a:spcBef>
              <a:spcAft>
                <a:spcPts val="0"/>
              </a:spcAft>
              <a:buSzPts val="1400"/>
              <a:buNone/>
              <a:defRPr sz="2800" b="1" i="0" u="none" strike="noStrike" cap="none">
                <a:solidFill>
                  <a:srgbClr val="FF0000"/>
                </a:solidFill>
                <a:latin typeface="Roboto"/>
                <a:ea typeface="Roboto"/>
                <a:cs typeface="Roboto"/>
                <a:sym typeface="Roboto"/>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47" descr="Background pattern&#10;&#10;Description automatically generated"/>
          <p:cNvPicPr preferRelativeResize="0"/>
          <p:nvPr/>
        </p:nvPicPr>
        <p:blipFill rotWithShape="1">
          <a:blip r:embed="rId11">
            <a:alphaModFix amt="66000"/>
          </a:blip>
          <a:srcRect r="3387"/>
          <a:stretch/>
        </p:blipFill>
        <p:spPr>
          <a:xfrm>
            <a:off x="414337" y="428"/>
            <a:ext cx="11777663" cy="6857143"/>
          </a:xfrm>
          <a:prstGeom prst="rect">
            <a:avLst/>
          </a:prstGeom>
          <a:noFill/>
          <a:ln>
            <a:noFill/>
          </a:ln>
          <a:effectLst>
            <a:outerShdw blurRad="50800" dist="50800" dir="5400000" algn="ctr" rotWithShape="0">
              <a:srgbClr val="000000">
                <a:alpha val="0"/>
              </a:srgbClr>
            </a:outerShdw>
          </a:effectLst>
        </p:spPr>
      </p:pic>
      <p:pic>
        <p:nvPicPr>
          <p:cNvPr id="11" name="Google Shape;11;p47"/>
          <p:cNvPicPr preferRelativeResize="0"/>
          <p:nvPr/>
        </p:nvPicPr>
        <p:blipFill rotWithShape="1">
          <a:blip r:embed="rId12">
            <a:alphaModFix/>
          </a:blip>
          <a:srcRect/>
          <a:stretch/>
        </p:blipFill>
        <p:spPr>
          <a:xfrm>
            <a:off x="11304329" y="6067987"/>
            <a:ext cx="402882" cy="51378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59">
          <p15:clr>
            <a:srgbClr val="F26B43"/>
          </p15:clr>
        </p15:guide>
        <p15:guide id="2" pos="143">
          <p15:clr>
            <a:srgbClr val="F26B43"/>
          </p15:clr>
        </p15:guide>
        <p15:guide id="3" orient="horz" pos="527">
          <p15:clr>
            <a:srgbClr val="F26B43"/>
          </p15:clr>
        </p15:guide>
        <p15:guide id="4" pos="7537">
          <p15:clr>
            <a:srgbClr val="F26B43"/>
          </p15:clr>
        </p15:guide>
        <p15:guide id="5" orient="horz" pos="96">
          <p15:clr>
            <a:srgbClr val="F26B43"/>
          </p15:clr>
        </p15:guide>
        <p15:guide id="6" orient="horz" pos="406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vilmate.com/blog/machine-learning-in-fintech/"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www.g2.com/articles/statistical-modeling"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hyperlink" Target="https://static.javatpoint.com/tutorial/machine-learning/images/supervised-machine-learning.png"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hyperlink" Target="https://cdn.analyticsvidhya.com/wp-content/uploads/2019/05/Screenshot-29-768x400.pn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hyperlink" Target="https://miro.medium.com/max/1200/1*59SfOBEuJ3m0KC7r5SshBQ.pn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hyperlink" Target="https://www.enjoyalgorithms.com/static/evaluation-metrics-regression-models-cover-ec4c025916900deef6c41239feaa63bc.svg"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vilmate.com/blog/machine-learning-in-fintech/"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vilmate.com/blog/machine-learning-in-fintec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g1257cc91974_0_41"/>
          <p:cNvGrpSpPr/>
          <p:nvPr/>
        </p:nvGrpSpPr>
        <p:grpSpPr>
          <a:xfrm>
            <a:off x="790358" y="3126775"/>
            <a:ext cx="11174630" cy="1416000"/>
            <a:chOff x="700088" y="3687427"/>
            <a:chExt cx="10446300" cy="1416000"/>
          </a:xfrm>
        </p:grpSpPr>
        <p:sp>
          <p:nvSpPr>
            <p:cNvPr id="55" name="Google Shape;55;g1257cc91974_0_41"/>
            <p:cNvSpPr txBox="1"/>
            <p:nvPr/>
          </p:nvSpPr>
          <p:spPr>
            <a:xfrm>
              <a:off x="700088" y="3687427"/>
              <a:ext cx="10446300" cy="141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FF"/>
                </a:buClr>
                <a:buSzPts val="4000"/>
                <a:buFont typeface="Roboto"/>
                <a:buNone/>
              </a:pPr>
              <a:r>
                <a:rPr lang="en-US" sz="4000" b="1">
                  <a:solidFill>
                    <a:srgbClr val="FFFFFF"/>
                  </a:solidFill>
                  <a:latin typeface="Roboto"/>
                  <a:ea typeface="Roboto"/>
                  <a:cs typeface="Roboto"/>
                  <a:sym typeface="Roboto"/>
                </a:rPr>
                <a:t>Day 1 &amp; 2: </a:t>
              </a:r>
              <a:r>
                <a:rPr lang="en-US" sz="4000" b="1" i="0" u="none" strike="noStrike" cap="none">
                  <a:solidFill>
                    <a:srgbClr val="FFFFFF"/>
                  </a:solidFill>
                  <a:latin typeface="Roboto"/>
                  <a:ea typeface="Roboto"/>
                  <a:cs typeface="Roboto"/>
                  <a:sym typeface="Roboto"/>
                </a:rPr>
                <a:t>Modeling Overview and Industry Applications </a:t>
              </a:r>
              <a:endParaRPr/>
            </a:p>
          </p:txBody>
        </p:sp>
        <p:sp>
          <p:nvSpPr>
            <p:cNvPr id="56" name="Google Shape;56;g1257cc91974_0_41"/>
            <p:cNvSpPr txBox="1"/>
            <p:nvPr/>
          </p:nvSpPr>
          <p:spPr>
            <a:xfrm>
              <a:off x="700088" y="4487646"/>
              <a:ext cx="10446300"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2800"/>
                <a:buFont typeface="Calibri"/>
                <a:buNone/>
              </a:pPr>
              <a:r>
                <a:rPr lang="en-US" sz="2800" b="0" i="0" u="none" strike="noStrike" cap="none">
                  <a:solidFill>
                    <a:srgbClr val="FFFFFF"/>
                  </a:solidFill>
                  <a:latin typeface="Roboto Medium"/>
                  <a:ea typeface="Roboto Medium"/>
                  <a:cs typeface="Roboto Medium"/>
                  <a:sym typeface="Roboto Medium"/>
                </a:rPr>
                <a:t> </a:t>
              </a:r>
              <a:endParaRPr sz="2100" b="0" i="0" u="none" strike="noStrike" cap="none">
                <a:solidFill>
                  <a:srgbClr val="FFFFFF"/>
                </a:solidFill>
                <a:latin typeface="Roboto Medium"/>
                <a:ea typeface="Roboto Medium"/>
                <a:cs typeface="Roboto Medium"/>
                <a:sym typeface="Roboto Medium"/>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6"/>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Quantitative and Algorithmic Trading</a:t>
            </a:r>
            <a:endParaRPr sz="1400" b="0" i="0" u="none" strike="noStrike" cap="none">
              <a:solidFill>
                <a:srgbClr val="000000"/>
              </a:solidFill>
              <a:latin typeface="Arial"/>
              <a:ea typeface="Arial"/>
              <a:cs typeface="Arial"/>
              <a:sym typeface="Arial"/>
            </a:endParaRPr>
          </a:p>
        </p:txBody>
      </p:sp>
      <p:sp>
        <p:nvSpPr>
          <p:cNvPr id="127" name="Google Shape;127;p6"/>
          <p:cNvSpPr txBox="1"/>
          <p:nvPr/>
        </p:nvSpPr>
        <p:spPr>
          <a:xfrm>
            <a:off x="227013" y="2644185"/>
            <a:ext cx="4811020" cy="1569630"/>
          </a:xfrm>
          <a:prstGeom prst="rect">
            <a:avLst/>
          </a:prstGeom>
          <a:noFill/>
          <a:ln>
            <a:noFill/>
          </a:ln>
        </p:spPr>
        <p:txBody>
          <a:bodyPr spcFirstLastPara="1" wrap="square" lIns="91425" tIns="91425" rIns="91425" bIns="91425" anchor="t" anchorCtr="0">
            <a:spAutoFit/>
          </a:bodyPr>
          <a:lstStyle/>
          <a:p>
            <a:pPr marL="114300" marR="0" lvl="0" indent="0" algn="l" rtl="0">
              <a:lnSpc>
                <a:spcPct val="100000"/>
              </a:lnSpc>
              <a:spcBef>
                <a:spcPts val="0"/>
              </a:spcBef>
              <a:spcAft>
                <a:spcPts val="1200"/>
              </a:spcAft>
              <a:buNone/>
            </a:pPr>
            <a:r>
              <a:rPr lang="en-US" sz="2000" b="0" i="0" u="none" strike="noStrike" cap="none">
                <a:solidFill>
                  <a:schemeClr val="dk1"/>
                </a:solidFill>
                <a:latin typeface="Roboto"/>
                <a:ea typeface="Roboto"/>
                <a:cs typeface="Roboto"/>
                <a:sym typeface="Roboto"/>
              </a:rPr>
              <a:t>Building statistical models based on historical data can lead to more profitable investments faster than competitors. </a:t>
            </a:r>
            <a:endParaRPr/>
          </a:p>
        </p:txBody>
      </p:sp>
      <p:pic>
        <p:nvPicPr>
          <p:cNvPr id="128" name="Google Shape;128;p6"/>
          <p:cNvPicPr preferRelativeResize="0"/>
          <p:nvPr/>
        </p:nvPicPr>
        <p:blipFill rotWithShape="1">
          <a:blip r:embed="rId3">
            <a:alphaModFix/>
          </a:blip>
          <a:srcRect/>
          <a:stretch/>
        </p:blipFill>
        <p:spPr>
          <a:xfrm>
            <a:off x="5038033" y="836612"/>
            <a:ext cx="6926958" cy="5195219"/>
          </a:xfrm>
          <a:prstGeom prst="rect">
            <a:avLst/>
          </a:prstGeom>
          <a:noFill/>
          <a:ln>
            <a:noFill/>
          </a:ln>
        </p:spPr>
      </p:pic>
      <p:sp>
        <p:nvSpPr>
          <p:cNvPr id="129" name="Google Shape;129;p6"/>
          <p:cNvSpPr txBox="1"/>
          <p:nvPr/>
        </p:nvSpPr>
        <p:spPr>
          <a:xfrm>
            <a:off x="2954800" y="6253100"/>
            <a:ext cx="6057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u="sng">
                <a:solidFill>
                  <a:schemeClr val="hlink"/>
                </a:solidFill>
                <a:hlinkClick r:id="rId4"/>
              </a:rPr>
              <a:t>Source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Statistical Models </a:t>
            </a:r>
            <a:endParaRPr sz="1400" b="0" i="0" u="none" strike="noStrike" cap="none">
              <a:solidFill>
                <a:srgbClr val="000000"/>
              </a:solidFill>
              <a:latin typeface="Arial"/>
              <a:ea typeface="Arial"/>
              <a:cs typeface="Arial"/>
              <a:sym typeface="Arial"/>
            </a:endParaRPr>
          </a:p>
        </p:txBody>
      </p:sp>
      <p:sp>
        <p:nvSpPr>
          <p:cNvPr id="136" name="Google Shape;136;g1257cc91974_0_191"/>
          <p:cNvSpPr txBox="1"/>
          <p:nvPr/>
        </p:nvSpPr>
        <p:spPr>
          <a:xfrm>
            <a:off x="222256" y="2567241"/>
            <a:ext cx="6435218" cy="2031295"/>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Statistical modeling refers to the data science process of applying statistical analysis to datasets. </a:t>
            </a:r>
            <a:endParaRPr/>
          </a:p>
          <a:p>
            <a:pPr marL="457200" marR="0" lvl="0" indent="-342900" algn="l" rtl="0">
              <a:lnSpc>
                <a:spcPct val="100000"/>
              </a:lnSpc>
              <a:spcBef>
                <a:spcPts val="1200"/>
              </a:spcBef>
              <a:spcAft>
                <a:spcPts val="120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A statistical model is a mathematical relationship between one or more random variables and other non-random variables.</a:t>
            </a:r>
            <a:endParaRPr/>
          </a:p>
        </p:txBody>
      </p:sp>
      <p:sp>
        <p:nvSpPr>
          <p:cNvPr id="137" name="Google Shape;137;g1257cc91974_0_191"/>
          <p:cNvSpPr/>
          <p:nvPr/>
        </p:nvSpPr>
        <p:spPr>
          <a:xfrm>
            <a:off x="7186505" y="0"/>
            <a:ext cx="5002802" cy="6858000"/>
          </a:xfrm>
          <a:prstGeom prst="rect">
            <a:avLst/>
          </a:prstGeom>
          <a:solidFill>
            <a:srgbClr val="06284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38" name="Google Shape;138;g1257cc91974_0_191"/>
          <p:cNvPicPr preferRelativeResize="0"/>
          <p:nvPr/>
        </p:nvPicPr>
        <p:blipFill rotWithShape="1">
          <a:blip r:embed="rId3">
            <a:alphaModFix/>
          </a:blip>
          <a:srcRect/>
          <a:stretch/>
        </p:blipFill>
        <p:spPr>
          <a:xfrm>
            <a:off x="7294940" y="1134155"/>
            <a:ext cx="4785932" cy="4589690"/>
          </a:xfrm>
          <a:prstGeom prst="rect">
            <a:avLst/>
          </a:prstGeom>
          <a:noFill/>
          <a:ln>
            <a:noFill/>
          </a:ln>
        </p:spPr>
      </p:pic>
      <p:sp>
        <p:nvSpPr>
          <p:cNvPr id="139" name="Google Shape;139;g1257cc91974_0_191"/>
          <p:cNvSpPr txBox="1"/>
          <p:nvPr/>
        </p:nvSpPr>
        <p:spPr>
          <a:xfrm>
            <a:off x="2046250" y="6253100"/>
            <a:ext cx="4114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u="sng">
                <a:solidFill>
                  <a:schemeClr val="hlink"/>
                </a:solidFill>
                <a:hlinkClick r:id="rId4"/>
              </a:rPr>
              <a:t>source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1257cc91974_0_21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Why Statistical Model Is Used on Small Data?</a:t>
            </a:r>
            <a:endParaRPr sz="1400" b="0" i="0" u="none" strike="noStrike" cap="none">
              <a:solidFill>
                <a:srgbClr val="000000"/>
              </a:solidFill>
              <a:latin typeface="Arial"/>
              <a:ea typeface="Arial"/>
              <a:cs typeface="Arial"/>
              <a:sym typeface="Arial"/>
            </a:endParaRPr>
          </a:p>
        </p:txBody>
      </p:sp>
      <p:sp>
        <p:nvSpPr>
          <p:cNvPr id="146" name="Google Shape;146;g1257cc91974_0_211"/>
          <p:cNvSpPr txBox="1"/>
          <p:nvPr/>
        </p:nvSpPr>
        <p:spPr>
          <a:xfrm>
            <a:off x="227012" y="2309744"/>
            <a:ext cx="6991935" cy="2800736"/>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Statistical models work with finite data sets and a reasonable number of observations.</a:t>
            </a:r>
            <a:endParaRPr/>
          </a:p>
          <a:p>
            <a:pPr marL="457200" marR="0" lvl="0" indent="-342900" algn="l" rtl="0">
              <a:lnSpc>
                <a:spcPct val="100000"/>
              </a:lnSpc>
              <a:spcBef>
                <a:spcPts val="120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Increasing the data might lead to overfitting (when statistical models fit against their training data).</a:t>
            </a:r>
            <a:endParaRPr/>
          </a:p>
          <a:p>
            <a:pPr marL="457200" marR="0" lvl="0" indent="-342900" algn="l" rtl="0">
              <a:lnSpc>
                <a:spcPct val="100000"/>
              </a:lnSpc>
              <a:spcBef>
                <a:spcPts val="1200"/>
              </a:spcBef>
              <a:spcAft>
                <a:spcPts val="120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On the contrary, machine learning models need vast amounts of data to learn and perform intelligent actions.</a:t>
            </a:r>
            <a:endParaRPr/>
          </a:p>
        </p:txBody>
      </p:sp>
      <p:graphicFrame>
        <p:nvGraphicFramePr>
          <p:cNvPr id="147" name="Google Shape;147;g1257cc91974_0_211"/>
          <p:cNvGraphicFramePr/>
          <p:nvPr/>
        </p:nvGraphicFramePr>
        <p:xfrm>
          <a:off x="7499760" y="2028632"/>
          <a:ext cx="4315325" cy="3363050"/>
        </p:xfrm>
        <a:graphic>
          <a:graphicData uri="http://schemas.openxmlformats.org/drawingml/2006/table">
            <a:tbl>
              <a:tblPr firstRow="1" bandRow="1">
                <a:noFill/>
                <a:tableStyleId>{9F2E8582-F602-49B3-BBDC-2FB48883C3E8}</a:tableStyleId>
              </a:tblPr>
              <a:tblGrid>
                <a:gridCol w="1078825">
                  <a:extLst>
                    <a:ext uri="{9D8B030D-6E8A-4147-A177-3AD203B41FA5}">
                      <a16:colId xmlns:a16="http://schemas.microsoft.com/office/drawing/2014/main" val="20000"/>
                    </a:ext>
                  </a:extLst>
                </a:gridCol>
                <a:gridCol w="883575">
                  <a:extLst>
                    <a:ext uri="{9D8B030D-6E8A-4147-A177-3AD203B41FA5}">
                      <a16:colId xmlns:a16="http://schemas.microsoft.com/office/drawing/2014/main" val="20001"/>
                    </a:ext>
                  </a:extLst>
                </a:gridCol>
                <a:gridCol w="1113000">
                  <a:extLst>
                    <a:ext uri="{9D8B030D-6E8A-4147-A177-3AD203B41FA5}">
                      <a16:colId xmlns:a16="http://schemas.microsoft.com/office/drawing/2014/main" val="20002"/>
                    </a:ext>
                  </a:extLst>
                </a:gridCol>
                <a:gridCol w="1239925">
                  <a:extLst>
                    <a:ext uri="{9D8B030D-6E8A-4147-A177-3AD203B41FA5}">
                      <a16:colId xmlns:a16="http://schemas.microsoft.com/office/drawing/2014/main" val="20003"/>
                    </a:ext>
                  </a:extLst>
                </a:gridCol>
              </a:tblGrid>
              <a:tr h="370850">
                <a:tc>
                  <a:txBody>
                    <a:bodyPr/>
                    <a:lstStyle/>
                    <a:p>
                      <a:pPr marL="0" marR="0" lvl="0" indent="0" algn="ctr" rtl="0">
                        <a:lnSpc>
                          <a:spcPct val="100000"/>
                        </a:lnSpc>
                        <a:spcBef>
                          <a:spcPts val="0"/>
                        </a:spcBef>
                        <a:spcAft>
                          <a:spcPts val="0"/>
                        </a:spcAft>
                        <a:buNone/>
                      </a:pPr>
                      <a:r>
                        <a:rPr lang="en-US" sz="2000" u="none" strike="noStrike" cap="none">
                          <a:latin typeface="Roboto"/>
                          <a:ea typeface="Roboto"/>
                          <a:cs typeface="Roboto"/>
                          <a:sym typeface="Roboto"/>
                        </a:rPr>
                        <a:t>Height</a:t>
                      </a:r>
                      <a:endParaRPr sz="2000" u="none" strike="noStrike" cap="none">
                        <a:latin typeface="Roboto"/>
                        <a:ea typeface="Roboto"/>
                        <a:cs typeface="Roboto"/>
                        <a:sym typeface="Roboto"/>
                      </a:endParaRPr>
                    </a:p>
                  </a:txBody>
                  <a:tcPr marL="91450" marR="91450" marT="45725" marB="45725">
                    <a:lnL w="12700" cap="flat" cmpd="sng">
                      <a:solidFill>
                        <a:schemeClr val="accent1"/>
                      </a:solidFill>
                      <a:prstDash val="solid"/>
                      <a:round/>
                      <a:headEnd type="none" w="sm" len="sm"/>
                      <a:tailEnd type="none" w="sm" len="sm"/>
                    </a:lnL>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u="none" strike="noStrike" cap="none">
                          <a:latin typeface="Roboto"/>
                          <a:ea typeface="Roboto"/>
                          <a:cs typeface="Roboto"/>
                          <a:sym typeface="Roboto"/>
                        </a:rPr>
                        <a:t>Hair</a:t>
                      </a:r>
                      <a:endParaRPr sz="2000" u="none" strike="noStrike" cap="none">
                        <a:latin typeface="Roboto"/>
                        <a:ea typeface="Roboto"/>
                        <a:cs typeface="Roboto"/>
                        <a:sym typeface="Roboto"/>
                      </a:endParaRPr>
                    </a:p>
                  </a:txBody>
                  <a:tcPr marL="91450" marR="91450" marT="45725" marB="45725">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u="none" strike="noStrike" cap="none">
                          <a:latin typeface="Roboto"/>
                          <a:ea typeface="Roboto"/>
                          <a:cs typeface="Roboto"/>
                          <a:sym typeface="Roboto"/>
                        </a:rPr>
                        <a:t>Eyes</a:t>
                      </a:r>
                      <a:endParaRPr sz="2000" u="none" strike="noStrike" cap="none">
                        <a:latin typeface="Roboto"/>
                        <a:ea typeface="Roboto"/>
                        <a:cs typeface="Roboto"/>
                        <a:sym typeface="Roboto"/>
                      </a:endParaRPr>
                    </a:p>
                  </a:txBody>
                  <a:tcPr marL="91450" marR="91450" marT="45725" marB="45725">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u="none" strike="noStrike" cap="none">
                          <a:latin typeface="Roboto"/>
                          <a:ea typeface="Roboto"/>
                          <a:cs typeface="Roboto"/>
                          <a:sym typeface="Roboto"/>
                        </a:rPr>
                        <a:t>Class</a:t>
                      </a:r>
                      <a:endParaRPr sz="2000" u="none" strike="noStrike" cap="none">
                        <a:latin typeface="Roboto"/>
                        <a:ea typeface="Roboto"/>
                        <a:cs typeface="Roboto"/>
                        <a:sym typeface="Roboto"/>
                      </a:endParaRPr>
                    </a:p>
                  </a:txBody>
                  <a:tcPr marL="91450" marR="91450" marT="45725" marB="45725">
                    <a:lnR w="12700" cap="flat" cmpd="sng">
                      <a:solidFill>
                        <a:schemeClr val="accent1"/>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US" sz="1800" u="none" strike="noStrike" cap="none">
                          <a:latin typeface="Roboto"/>
                          <a:ea typeface="Roboto"/>
                          <a:cs typeface="Roboto"/>
                          <a:sym typeface="Roboto"/>
                        </a:rPr>
                        <a:t>short</a:t>
                      </a:r>
                      <a:endParaRPr sz="1800"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1800" u="none" strike="noStrike" cap="none">
                          <a:latin typeface="Roboto"/>
                          <a:ea typeface="Roboto"/>
                          <a:cs typeface="Roboto"/>
                          <a:sym typeface="Roboto"/>
                        </a:rPr>
                        <a:t>blonde</a:t>
                      </a:r>
                      <a:endParaRPr sz="1800"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1800" u="none" strike="noStrike" cap="none">
                          <a:latin typeface="Roboto"/>
                          <a:ea typeface="Roboto"/>
                          <a:cs typeface="Roboto"/>
                          <a:sym typeface="Roboto"/>
                        </a:rPr>
                        <a:t>blue</a:t>
                      </a:r>
                      <a:endParaRPr sz="1800"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b="1" u="none" strike="noStrike" cap="none">
                          <a:latin typeface="Roboto"/>
                          <a:ea typeface="Roboto"/>
                          <a:cs typeface="Roboto"/>
                          <a:sym typeface="Roboto"/>
                        </a:rPr>
                        <a:t>+</a:t>
                      </a:r>
                      <a:endParaRPr sz="1800" b="1"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chemeClr val="accent1"/>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Roboto"/>
                          <a:ea typeface="Roboto"/>
                          <a:cs typeface="Roboto"/>
                          <a:sym typeface="Roboto"/>
                        </a:rPr>
                        <a:t>short</a:t>
                      </a:r>
                      <a:endParaRPr sz="1800"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1800" u="none" strike="noStrike" cap="none">
                          <a:latin typeface="Roboto"/>
                          <a:ea typeface="Roboto"/>
                          <a:cs typeface="Roboto"/>
                          <a:sym typeface="Roboto"/>
                        </a:rPr>
                        <a:t>dark</a:t>
                      </a:r>
                      <a:endParaRPr sz="1800"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Roboto"/>
                          <a:ea typeface="Roboto"/>
                          <a:cs typeface="Roboto"/>
                          <a:sym typeface="Roboto"/>
                        </a:rPr>
                        <a:t>blue</a:t>
                      </a:r>
                      <a:endParaRPr sz="1800"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b="1" u="none" strike="noStrike" cap="none">
                          <a:latin typeface="Roboto"/>
                          <a:ea typeface="Roboto"/>
                          <a:cs typeface="Roboto"/>
                          <a:sym typeface="Roboto"/>
                        </a:rPr>
                        <a:t>-</a:t>
                      </a:r>
                      <a:endParaRPr sz="1800" b="1"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en-US" sz="1800" u="none" strike="noStrike" cap="none">
                          <a:latin typeface="Roboto"/>
                          <a:ea typeface="Roboto"/>
                          <a:cs typeface="Roboto"/>
                          <a:sym typeface="Roboto"/>
                        </a:rPr>
                        <a:t>tall</a:t>
                      </a:r>
                      <a:endParaRPr sz="1800"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1800" u="none" strike="noStrike" cap="none">
                          <a:latin typeface="Roboto"/>
                          <a:ea typeface="Roboto"/>
                          <a:cs typeface="Roboto"/>
                          <a:sym typeface="Roboto"/>
                        </a:rPr>
                        <a:t>dark</a:t>
                      </a:r>
                      <a:endParaRPr sz="1800"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1800" u="none" strike="noStrike" cap="none">
                          <a:latin typeface="Roboto"/>
                          <a:ea typeface="Roboto"/>
                          <a:cs typeface="Roboto"/>
                          <a:sym typeface="Roboto"/>
                        </a:rPr>
                        <a:t>brown</a:t>
                      </a:r>
                      <a:endParaRPr sz="1800"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b="1" u="none" strike="noStrike" cap="none">
                          <a:latin typeface="Roboto"/>
                          <a:ea typeface="Roboto"/>
                          <a:cs typeface="Roboto"/>
                          <a:sym typeface="Roboto"/>
                        </a:rPr>
                        <a:t>-</a:t>
                      </a:r>
                      <a:endParaRPr sz="1800" b="1"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Roboto"/>
                          <a:ea typeface="Roboto"/>
                          <a:cs typeface="Roboto"/>
                          <a:sym typeface="Roboto"/>
                        </a:rPr>
                        <a:t>tall</a:t>
                      </a:r>
                      <a:endParaRPr sz="1800" b="0" i="0" u="none" strike="noStrike" cap="none">
                        <a:solidFill>
                          <a:srgbClr val="000000"/>
                        </a:solidFill>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1800" u="none" strike="noStrike" cap="none">
                          <a:latin typeface="Roboto"/>
                          <a:ea typeface="Roboto"/>
                          <a:cs typeface="Roboto"/>
                          <a:sym typeface="Roboto"/>
                        </a:rPr>
                        <a:t>blonde</a:t>
                      </a:r>
                      <a:endParaRPr sz="1800"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Roboto"/>
                          <a:ea typeface="Roboto"/>
                          <a:cs typeface="Roboto"/>
                          <a:sym typeface="Roboto"/>
                        </a:rPr>
                        <a:t>brown</a:t>
                      </a:r>
                      <a:endParaRPr sz="1800"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b="1" u="none" strike="noStrike" cap="none">
                          <a:latin typeface="Roboto"/>
                          <a:ea typeface="Roboto"/>
                          <a:cs typeface="Roboto"/>
                          <a:sym typeface="Roboto"/>
                        </a:rPr>
                        <a:t>-</a:t>
                      </a:r>
                      <a:endParaRPr sz="1800" b="1"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Roboto"/>
                          <a:ea typeface="Roboto"/>
                          <a:cs typeface="Roboto"/>
                          <a:sym typeface="Roboto"/>
                        </a:rPr>
                        <a:t>tall</a:t>
                      </a:r>
                      <a:endParaRPr sz="1800" b="0" i="0" u="none" strike="noStrike" cap="none">
                        <a:solidFill>
                          <a:srgbClr val="000000"/>
                        </a:solidFill>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1800" u="none" strike="noStrike" cap="none">
                          <a:latin typeface="Roboto"/>
                          <a:ea typeface="Roboto"/>
                          <a:cs typeface="Roboto"/>
                          <a:sym typeface="Roboto"/>
                        </a:rPr>
                        <a:t>dark</a:t>
                      </a:r>
                      <a:endParaRPr sz="1800"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1800" u="none" strike="noStrike" cap="none">
                          <a:latin typeface="Roboto"/>
                          <a:ea typeface="Roboto"/>
                          <a:cs typeface="Roboto"/>
                          <a:sym typeface="Roboto"/>
                        </a:rPr>
                        <a:t>blue</a:t>
                      </a:r>
                      <a:endParaRPr sz="1800"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b="1" u="none" strike="noStrike" cap="none">
                          <a:latin typeface="Roboto"/>
                          <a:ea typeface="Roboto"/>
                          <a:cs typeface="Roboto"/>
                          <a:sym typeface="Roboto"/>
                        </a:rPr>
                        <a:t>-</a:t>
                      </a:r>
                      <a:endParaRPr sz="1800" b="1"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Roboto"/>
                          <a:ea typeface="Roboto"/>
                          <a:cs typeface="Roboto"/>
                          <a:sym typeface="Roboto"/>
                        </a:rPr>
                        <a:t>short</a:t>
                      </a:r>
                      <a:endParaRPr sz="1800"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1800" u="none" strike="noStrike" cap="none">
                          <a:latin typeface="Roboto"/>
                          <a:ea typeface="Roboto"/>
                          <a:cs typeface="Roboto"/>
                          <a:sym typeface="Roboto"/>
                        </a:rPr>
                        <a:t>blonde</a:t>
                      </a:r>
                      <a:endParaRPr sz="1800"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1800" u="none" strike="noStrike" cap="none">
                          <a:latin typeface="Roboto"/>
                          <a:ea typeface="Roboto"/>
                          <a:cs typeface="Roboto"/>
                          <a:sym typeface="Roboto"/>
                        </a:rPr>
                        <a:t>brown</a:t>
                      </a:r>
                      <a:endParaRPr sz="1800"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b="1" u="none" strike="noStrike" cap="none">
                          <a:latin typeface="Roboto"/>
                          <a:ea typeface="Roboto"/>
                          <a:cs typeface="Roboto"/>
                          <a:sym typeface="Roboto"/>
                        </a:rPr>
                        <a:t>-</a:t>
                      </a:r>
                      <a:endParaRPr sz="1800" b="1"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Roboto"/>
                          <a:ea typeface="Roboto"/>
                          <a:cs typeface="Roboto"/>
                          <a:sym typeface="Roboto"/>
                        </a:rPr>
                        <a:t>tall</a:t>
                      </a:r>
                      <a:endParaRPr sz="1800" b="0" i="0" u="none" strike="noStrike" cap="none">
                        <a:solidFill>
                          <a:srgbClr val="000000"/>
                        </a:solidFill>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1800" u="none" strike="noStrike" cap="none">
                          <a:latin typeface="Roboto"/>
                          <a:ea typeface="Roboto"/>
                          <a:cs typeface="Roboto"/>
                          <a:sym typeface="Roboto"/>
                        </a:rPr>
                        <a:t>red</a:t>
                      </a:r>
                      <a:endParaRPr sz="1800"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1800" u="none" strike="noStrike" cap="none">
                          <a:latin typeface="Roboto"/>
                          <a:ea typeface="Roboto"/>
                          <a:cs typeface="Roboto"/>
                          <a:sym typeface="Roboto"/>
                        </a:rPr>
                        <a:t>blue</a:t>
                      </a:r>
                      <a:endParaRPr sz="1800"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b="1" u="none" strike="noStrike" cap="none">
                          <a:latin typeface="Roboto"/>
                          <a:ea typeface="Roboto"/>
                          <a:cs typeface="Roboto"/>
                          <a:sym typeface="Roboto"/>
                        </a:rPr>
                        <a:t>+</a:t>
                      </a:r>
                      <a:endParaRPr sz="1800" b="1"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Roboto"/>
                          <a:ea typeface="Roboto"/>
                          <a:cs typeface="Roboto"/>
                          <a:sym typeface="Roboto"/>
                        </a:rPr>
                        <a:t>tall</a:t>
                      </a:r>
                      <a:endParaRPr sz="1800" b="0" i="0" u="none" strike="noStrike" cap="none">
                        <a:solidFill>
                          <a:srgbClr val="000000"/>
                        </a:solidFill>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1800" u="none" strike="noStrike" cap="none">
                          <a:latin typeface="Roboto"/>
                          <a:ea typeface="Roboto"/>
                          <a:cs typeface="Roboto"/>
                          <a:sym typeface="Roboto"/>
                        </a:rPr>
                        <a:t>blonde</a:t>
                      </a:r>
                      <a:endParaRPr sz="1800"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1800" u="none" strike="noStrike" cap="none">
                          <a:latin typeface="Roboto"/>
                          <a:ea typeface="Roboto"/>
                          <a:cs typeface="Roboto"/>
                          <a:sym typeface="Roboto"/>
                        </a:rPr>
                        <a:t>blue</a:t>
                      </a:r>
                      <a:endParaRPr sz="1800"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b="1" u="none" strike="noStrike" cap="none">
                          <a:latin typeface="Roboto"/>
                          <a:ea typeface="Roboto"/>
                          <a:cs typeface="Roboto"/>
                          <a:sym typeface="Roboto"/>
                        </a:rPr>
                        <a:t>+</a:t>
                      </a:r>
                      <a:endParaRPr sz="1800" b="1" u="none" strike="noStrike" cap="none">
                        <a:latin typeface="Roboto"/>
                        <a:ea typeface="Roboto"/>
                        <a:cs typeface="Roboto"/>
                        <a:sym typeface="Roboto"/>
                      </a:endParaRPr>
                    </a:p>
                  </a:txBody>
                  <a:tcPr marL="91450" marR="91450" marT="45725" marB="45725">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sp>
        <p:nvSpPr>
          <p:cNvPr id="148" name="Google Shape;148;g1257cc91974_0_211"/>
          <p:cNvSpPr txBox="1"/>
          <p:nvPr/>
        </p:nvSpPr>
        <p:spPr>
          <a:xfrm>
            <a:off x="7499760" y="1289999"/>
            <a:ext cx="4315329" cy="738633"/>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None/>
            </a:pPr>
            <a:r>
              <a:rPr lang="en-US" sz="2400" b="1" i="0" u="none" strike="noStrike" cap="none">
                <a:solidFill>
                  <a:schemeClr val="dk1"/>
                </a:solidFill>
                <a:latin typeface="Roboto"/>
                <a:ea typeface="Roboto"/>
                <a:cs typeface="Roboto"/>
                <a:sym typeface="Roboto"/>
              </a:rPr>
              <a:t>Small Dataset Example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225"/>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When Should You Use Statistical Modeling?</a:t>
            </a:r>
            <a:endParaRPr sz="1400" b="0" i="0" u="none" strike="noStrike" cap="none">
              <a:solidFill>
                <a:srgbClr val="000000"/>
              </a:solidFill>
              <a:latin typeface="Arial"/>
              <a:ea typeface="Arial"/>
              <a:cs typeface="Arial"/>
              <a:sym typeface="Arial"/>
            </a:endParaRPr>
          </a:p>
        </p:txBody>
      </p:sp>
      <p:sp>
        <p:nvSpPr>
          <p:cNvPr id="155" name="Google Shape;155;g1257cc91974_0_225"/>
          <p:cNvSpPr txBox="1"/>
          <p:nvPr/>
        </p:nvSpPr>
        <p:spPr>
          <a:xfrm>
            <a:off x="227013" y="2155855"/>
            <a:ext cx="6764922" cy="3108513"/>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When data volume isn’t too large.</a:t>
            </a:r>
            <a:endParaRPr/>
          </a:p>
          <a:p>
            <a:pPr marL="457200" marR="0" lvl="0" indent="-342900" algn="l" rtl="0">
              <a:lnSpc>
                <a:spcPct val="100000"/>
              </a:lnSpc>
              <a:spcBef>
                <a:spcPts val="120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Errors and uncertainties in prediction are reasonable.</a:t>
            </a:r>
            <a:endParaRPr/>
          </a:p>
          <a:p>
            <a:pPr marL="457200" marR="0" lvl="0" indent="-342900" algn="l" rtl="0">
              <a:lnSpc>
                <a:spcPct val="100000"/>
              </a:lnSpc>
              <a:spcBef>
                <a:spcPts val="120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Independent variables have fewer, pre-specified interactions.</a:t>
            </a:r>
            <a:endParaRPr/>
          </a:p>
          <a:p>
            <a:pPr marL="457200" marR="0" lvl="0" indent="-342900" algn="l" rtl="0">
              <a:lnSpc>
                <a:spcPct val="100000"/>
              </a:lnSpc>
              <a:spcBef>
                <a:spcPts val="120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When it requires high interpretability.</a:t>
            </a:r>
            <a:endParaRPr/>
          </a:p>
          <a:p>
            <a:pPr marL="457200" marR="0" lvl="0" indent="-342900" algn="l" rtl="0">
              <a:lnSpc>
                <a:spcPct val="100000"/>
              </a:lnSpc>
              <a:spcBef>
                <a:spcPts val="1200"/>
              </a:spcBef>
              <a:spcAft>
                <a:spcPts val="120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When it requires the isolation of the effects of a small number of variables.</a:t>
            </a:r>
            <a:endParaRPr/>
          </a:p>
        </p:txBody>
      </p:sp>
      <p:pic>
        <p:nvPicPr>
          <p:cNvPr id="156" name="Google Shape;156;g1257cc91974_0_225" descr="Icon&#10;&#10;Description automatically generated"/>
          <p:cNvPicPr preferRelativeResize="0"/>
          <p:nvPr/>
        </p:nvPicPr>
        <p:blipFill rotWithShape="1">
          <a:blip r:embed="rId3">
            <a:alphaModFix/>
          </a:blip>
          <a:srcRect/>
          <a:stretch/>
        </p:blipFill>
        <p:spPr>
          <a:xfrm>
            <a:off x="7838650" y="1629000"/>
            <a:ext cx="3600000" cy="360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1257cc91974_0_235"/>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a:solidFill>
                  <a:srgbClr val="FF0001"/>
                </a:solidFill>
                <a:latin typeface="Roboto"/>
                <a:ea typeface="Roboto"/>
                <a:cs typeface="Roboto"/>
                <a:sym typeface="Roboto"/>
              </a:rPr>
              <a:t>Example </a:t>
            </a:r>
            <a:endParaRPr sz="1400" b="0" i="0" u="none" strike="noStrike" cap="none">
              <a:solidFill>
                <a:srgbClr val="000000"/>
              </a:solidFill>
              <a:latin typeface="Arial"/>
              <a:ea typeface="Arial"/>
              <a:cs typeface="Arial"/>
              <a:sym typeface="Arial"/>
            </a:endParaRPr>
          </a:p>
        </p:txBody>
      </p:sp>
      <p:sp>
        <p:nvSpPr>
          <p:cNvPr id="163" name="Google Shape;163;g1257cc91974_0_235"/>
          <p:cNvSpPr txBox="1"/>
          <p:nvPr/>
        </p:nvSpPr>
        <p:spPr>
          <a:xfrm>
            <a:off x="227013" y="1997854"/>
            <a:ext cx="6764922" cy="249296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1200"/>
              </a:spcBef>
              <a:spcAft>
                <a:spcPts val="0"/>
              </a:spcAft>
              <a:buClr>
                <a:schemeClr val="dk1"/>
              </a:buClr>
              <a:buSzPts val="2000"/>
              <a:buFont typeface="Arial"/>
              <a:buChar char="•"/>
            </a:pPr>
            <a:r>
              <a:rPr lang="en-US" sz="2000" b="0" i="0" u="none" strike="noStrike" cap="none" dirty="0">
                <a:solidFill>
                  <a:schemeClr val="dk1"/>
                </a:solidFill>
                <a:latin typeface="Roboto"/>
                <a:ea typeface="Roboto"/>
                <a:cs typeface="Roboto"/>
                <a:sym typeface="Roboto"/>
              </a:rPr>
              <a:t>If a content marketing agency wants to build a model to track an audience’s journey, it will prefer a statistical model because, rather than accuracy, the interpretation is important. </a:t>
            </a:r>
            <a:endParaRPr dirty="0"/>
          </a:p>
          <a:p>
            <a:pPr marL="457200" marR="0" lvl="0" indent="-342900" algn="l" rtl="0">
              <a:lnSpc>
                <a:spcPct val="100000"/>
              </a:lnSpc>
              <a:spcBef>
                <a:spcPts val="1200"/>
              </a:spcBef>
              <a:spcAft>
                <a:spcPts val="1200"/>
              </a:spcAft>
              <a:buClr>
                <a:schemeClr val="dk1"/>
              </a:buClr>
              <a:buSzPts val="2000"/>
              <a:buFont typeface="Arial"/>
              <a:buChar char="•"/>
            </a:pPr>
            <a:r>
              <a:rPr lang="en-US" sz="2000" b="0" i="0" u="none" strike="noStrike" cap="none" dirty="0">
                <a:solidFill>
                  <a:schemeClr val="dk1"/>
                </a:solidFill>
                <a:latin typeface="Roboto"/>
                <a:ea typeface="Roboto"/>
                <a:cs typeface="Roboto"/>
                <a:sym typeface="Roboto"/>
              </a:rPr>
              <a:t>It would help to develop an engagement strategy based on business domain knowledge.</a:t>
            </a:r>
            <a:endParaRPr dirty="0"/>
          </a:p>
        </p:txBody>
      </p:sp>
      <p:pic>
        <p:nvPicPr>
          <p:cNvPr id="164" name="Google Shape;164;g1257cc91974_0_235" descr="Icon&#10;&#10;Description automatically generated"/>
          <p:cNvPicPr preferRelativeResize="0"/>
          <p:nvPr/>
        </p:nvPicPr>
        <p:blipFill rotWithShape="1">
          <a:blip r:embed="rId3">
            <a:alphaModFix/>
          </a:blip>
          <a:srcRect/>
          <a:stretch/>
        </p:blipFill>
        <p:spPr>
          <a:xfrm>
            <a:off x="7838650" y="1629000"/>
            <a:ext cx="3600000" cy="360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8"/>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a:solidFill>
                  <a:srgbClr val="FF0001"/>
                </a:solidFill>
                <a:latin typeface="Roboto"/>
                <a:ea typeface="Roboto"/>
                <a:cs typeface="Roboto"/>
                <a:sym typeface="Roboto"/>
              </a:rPr>
              <a:t>Machine Learning</a:t>
            </a:r>
            <a:endParaRPr sz="1400" b="0" i="0" u="none" strike="noStrike" cap="none">
              <a:solidFill>
                <a:srgbClr val="000000"/>
              </a:solidFill>
              <a:latin typeface="Arial"/>
              <a:ea typeface="Arial"/>
              <a:cs typeface="Arial"/>
              <a:sym typeface="Arial"/>
            </a:endParaRPr>
          </a:p>
        </p:txBody>
      </p:sp>
      <p:sp>
        <p:nvSpPr>
          <p:cNvPr id="171" name="Google Shape;171;p8"/>
          <p:cNvSpPr txBox="1"/>
          <p:nvPr/>
        </p:nvSpPr>
        <p:spPr>
          <a:xfrm>
            <a:off x="227013" y="2003080"/>
            <a:ext cx="7611637" cy="3108513"/>
          </a:xfrm>
          <a:prstGeom prst="rect">
            <a:avLst/>
          </a:prstGeom>
          <a:noFill/>
          <a:ln>
            <a:noFill/>
          </a:ln>
        </p:spPr>
        <p:txBody>
          <a:bodyPr spcFirstLastPara="1" wrap="square" lIns="91425" tIns="91425" rIns="91425" bIns="91425" anchor="ctr" anchorCtr="0">
            <a:spAutoFit/>
          </a:bodyPr>
          <a:lstStyle/>
          <a:p>
            <a:pPr marL="4572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Machine learning models are computer programs that are used to recognize patterns in data or make predictions.</a:t>
            </a:r>
            <a:endParaRPr/>
          </a:p>
          <a:p>
            <a:pPr marL="457200" marR="0" lvl="0" indent="-342900" algn="l" rtl="0">
              <a:lnSpc>
                <a:spcPct val="100000"/>
              </a:lnSpc>
              <a:spcBef>
                <a:spcPts val="120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Models are created from algorithms, which are trained using either labeled, unlabeled, or mixed data. </a:t>
            </a:r>
            <a:endParaRPr/>
          </a:p>
          <a:p>
            <a:pPr marL="457200" marR="0" lvl="0" indent="-342900" algn="l" rtl="0">
              <a:lnSpc>
                <a:spcPct val="100000"/>
              </a:lnSpc>
              <a:spcBef>
                <a:spcPts val="1200"/>
              </a:spcBef>
              <a:spcAft>
                <a:spcPts val="120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Different machine learning algorithms are suited to different goals, such as classification or prediction modeling, so data scientists use different algorithms as the basis for different models.</a:t>
            </a:r>
            <a:endParaRPr/>
          </a:p>
        </p:txBody>
      </p:sp>
      <p:pic>
        <p:nvPicPr>
          <p:cNvPr id="172" name="Google Shape;172;p8"/>
          <p:cNvPicPr preferRelativeResize="0"/>
          <p:nvPr/>
        </p:nvPicPr>
        <p:blipFill rotWithShape="1">
          <a:blip r:embed="rId3">
            <a:alphaModFix/>
          </a:blip>
          <a:srcRect/>
          <a:stretch/>
        </p:blipFill>
        <p:spPr>
          <a:xfrm>
            <a:off x="7838650" y="1629000"/>
            <a:ext cx="3600000" cy="360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7"/>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Decision-Making and Credit Scoring </a:t>
            </a:r>
            <a:r>
              <a:rPr lang="en-US" sz="2800" b="1">
                <a:solidFill>
                  <a:srgbClr val="FF0001"/>
                </a:solidFill>
                <a:latin typeface="Roboto"/>
                <a:ea typeface="Roboto"/>
                <a:cs typeface="Roboto"/>
                <a:sym typeface="Roboto"/>
              </a:rPr>
              <a:t>in ML</a:t>
            </a:r>
            <a:endParaRPr sz="1400" b="0" i="0" u="none" strike="noStrike" cap="none">
              <a:solidFill>
                <a:srgbClr val="000000"/>
              </a:solidFill>
              <a:latin typeface="Arial"/>
              <a:ea typeface="Arial"/>
              <a:cs typeface="Arial"/>
              <a:sym typeface="Arial"/>
            </a:endParaRPr>
          </a:p>
        </p:txBody>
      </p:sp>
      <p:sp>
        <p:nvSpPr>
          <p:cNvPr id="179" name="Google Shape;179;p7"/>
          <p:cNvSpPr txBox="1"/>
          <p:nvPr/>
        </p:nvSpPr>
        <p:spPr>
          <a:xfrm>
            <a:off x="227013" y="2233912"/>
            <a:ext cx="7611637" cy="2646848"/>
          </a:xfrm>
          <a:prstGeom prst="rect">
            <a:avLst/>
          </a:prstGeom>
          <a:noFill/>
          <a:ln>
            <a:noFill/>
          </a:ln>
        </p:spPr>
        <p:txBody>
          <a:bodyPr spcFirstLastPara="1" wrap="square" lIns="91425" tIns="91425" rIns="91425" bIns="91425" anchor="ctr" anchorCtr="0">
            <a:spAutoFit/>
          </a:bodyPr>
          <a:lstStyle/>
          <a:p>
            <a:pPr marL="4572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Analytics is one of the biggest advantages that machine learning technology provides in the financial industry. And the fields of decision-making and credit scoring are getting the most benefits from it.</a:t>
            </a:r>
            <a:endParaRPr/>
          </a:p>
          <a:p>
            <a:pPr marL="457200" marR="0" lvl="0" indent="-342900" algn="l" rtl="0">
              <a:lnSpc>
                <a:spcPct val="100000"/>
              </a:lnSpc>
              <a:spcBef>
                <a:spcPts val="1200"/>
              </a:spcBef>
              <a:spcAft>
                <a:spcPts val="120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Banking institutions &amp; other fintech firms use machine learning algorithms to render their operations on the ML Based credit scoring system.</a:t>
            </a:r>
            <a:endParaRPr/>
          </a:p>
        </p:txBody>
      </p:sp>
      <p:pic>
        <p:nvPicPr>
          <p:cNvPr id="180" name="Google Shape;180;p7"/>
          <p:cNvPicPr preferRelativeResize="0"/>
          <p:nvPr/>
        </p:nvPicPr>
        <p:blipFill rotWithShape="1">
          <a:blip r:embed="rId3">
            <a:alphaModFix/>
          </a:blip>
          <a:srcRect/>
          <a:stretch/>
        </p:blipFill>
        <p:spPr>
          <a:xfrm>
            <a:off x="7838650" y="1629000"/>
            <a:ext cx="3600000" cy="360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9"/>
          <p:cNvSpPr txBox="1"/>
          <p:nvPr/>
        </p:nvSpPr>
        <p:spPr>
          <a:xfrm>
            <a:off x="1212850" y="110400"/>
            <a:ext cx="10752138" cy="104641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Why Is a Machine Learning Model Applied to Large Amounts of Data?</a:t>
            </a:r>
            <a:endParaRPr sz="1400" b="0" i="0" u="none" strike="noStrike" cap="none">
              <a:solidFill>
                <a:srgbClr val="000000"/>
              </a:solidFill>
              <a:latin typeface="Arial"/>
              <a:ea typeface="Arial"/>
              <a:cs typeface="Arial"/>
              <a:sym typeface="Arial"/>
            </a:endParaRPr>
          </a:p>
        </p:txBody>
      </p:sp>
      <p:sp>
        <p:nvSpPr>
          <p:cNvPr id="187" name="Google Shape;187;p9"/>
          <p:cNvSpPr txBox="1"/>
          <p:nvPr/>
        </p:nvSpPr>
        <p:spPr>
          <a:xfrm>
            <a:off x="227013" y="1225947"/>
            <a:ext cx="11737975" cy="1261854"/>
          </a:xfrm>
          <a:prstGeom prst="rect">
            <a:avLst/>
          </a:prstGeom>
          <a:noFill/>
          <a:ln>
            <a:noFill/>
          </a:ln>
        </p:spPr>
        <p:txBody>
          <a:bodyPr spcFirstLastPara="1" wrap="square" lIns="91425" tIns="91425" rIns="91425" bIns="91425" anchor="ctr" anchorCtr="0">
            <a:spAutoFit/>
          </a:bodyPr>
          <a:lstStyle/>
          <a:p>
            <a:pPr marL="114300" marR="0" lvl="0" indent="0" algn="l" rtl="0">
              <a:lnSpc>
                <a:spcPct val="100000"/>
              </a:lnSpc>
              <a:spcBef>
                <a:spcPts val="0"/>
              </a:spcBef>
              <a:spcAft>
                <a:spcPts val="1200"/>
              </a:spcAft>
              <a:buNone/>
            </a:pPr>
            <a:r>
              <a:rPr lang="en-US" sz="2000" b="0" i="0" u="none" strike="noStrike" cap="none">
                <a:solidFill>
                  <a:schemeClr val="dk1"/>
                </a:solidFill>
                <a:latin typeface="Roboto"/>
                <a:ea typeface="Roboto"/>
                <a:cs typeface="Roboto"/>
                <a:sym typeface="Roboto"/>
              </a:rPr>
              <a:t>More complex algorithms always require a larger amount of data. If your project needs standard ML algorithms that use structured learning, a smaller amount of data will be enough. Even if you feed the algorithm more data than it needs, the results won't improve drastically.</a:t>
            </a:r>
            <a:endParaRPr/>
          </a:p>
        </p:txBody>
      </p:sp>
      <p:pic>
        <p:nvPicPr>
          <p:cNvPr id="188" name="Google Shape;188;p9"/>
          <p:cNvPicPr preferRelativeResize="0"/>
          <p:nvPr/>
        </p:nvPicPr>
        <p:blipFill rotWithShape="1">
          <a:blip r:embed="rId3">
            <a:alphaModFix/>
          </a:blip>
          <a:srcRect/>
          <a:stretch/>
        </p:blipFill>
        <p:spPr>
          <a:xfrm>
            <a:off x="4042611" y="2556938"/>
            <a:ext cx="6914147" cy="3889208"/>
          </a:xfrm>
          <a:prstGeom prst="rect">
            <a:avLst/>
          </a:prstGeom>
          <a:noFill/>
          <a:ln>
            <a:noFill/>
          </a:ln>
        </p:spPr>
      </p:pic>
      <p:sp>
        <p:nvSpPr>
          <p:cNvPr id="189" name="Google Shape;189;p9"/>
          <p:cNvSpPr txBox="1"/>
          <p:nvPr/>
        </p:nvSpPr>
        <p:spPr>
          <a:xfrm>
            <a:off x="687805" y="4101447"/>
            <a:ext cx="2231858" cy="800189"/>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Roboto"/>
                <a:ea typeface="Roboto"/>
                <a:cs typeface="Roboto"/>
                <a:sym typeface="Roboto"/>
              </a:rPr>
              <a:t>Large Dataset Example</a:t>
            </a:r>
            <a:endParaRPr sz="2000" b="0" i="0" u="none" strike="noStrike" cap="none">
              <a:solidFill>
                <a:schemeClr val="dk1"/>
              </a:solidFill>
              <a:latin typeface="Roboto"/>
              <a:ea typeface="Roboto"/>
              <a:cs typeface="Roboto"/>
              <a:sym typeface="Roboto"/>
            </a:endParaRPr>
          </a:p>
        </p:txBody>
      </p:sp>
      <p:cxnSp>
        <p:nvCxnSpPr>
          <p:cNvPr id="190" name="Google Shape;190;p9"/>
          <p:cNvCxnSpPr>
            <a:stCxn id="189" idx="3"/>
            <a:endCxn id="188" idx="1"/>
          </p:cNvCxnSpPr>
          <p:nvPr/>
        </p:nvCxnSpPr>
        <p:spPr>
          <a:xfrm>
            <a:off x="2919663" y="4501542"/>
            <a:ext cx="1122900" cy="0"/>
          </a:xfrm>
          <a:prstGeom prst="straightConnector1">
            <a:avLst/>
          </a:prstGeom>
          <a:noFill/>
          <a:ln w="25400" cap="flat" cmpd="sng">
            <a:solidFill>
              <a:srgbClr val="7F7F7F"/>
            </a:solidFill>
            <a:prstDash val="solid"/>
            <a:round/>
            <a:headEnd type="none" w="sm" len="sm"/>
            <a:tailEnd type="triangle" w="lg" len="lg"/>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0"/>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When Should You Use Machine Learning?</a:t>
            </a:r>
            <a:endParaRPr sz="1400" b="0" i="0" u="none" strike="noStrike" cap="none">
              <a:solidFill>
                <a:srgbClr val="000000"/>
              </a:solidFill>
              <a:latin typeface="Arial"/>
              <a:ea typeface="Arial"/>
              <a:cs typeface="Arial"/>
              <a:sym typeface="Arial"/>
            </a:endParaRPr>
          </a:p>
        </p:txBody>
      </p:sp>
      <p:sp>
        <p:nvSpPr>
          <p:cNvPr id="197" name="Google Shape;197;p10"/>
          <p:cNvSpPr txBox="1"/>
          <p:nvPr/>
        </p:nvSpPr>
        <p:spPr>
          <a:xfrm>
            <a:off x="227013" y="2387801"/>
            <a:ext cx="7611637" cy="2339072"/>
          </a:xfrm>
          <a:prstGeom prst="rect">
            <a:avLst/>
          </a:prstGeom>
          <a:noFill/>
          <a:ln>
            <a:noFill/>
          </a:ln>
        </p:spPr>
        <p:txBody>
          <a:bodyPr spcFirstLastPara="1" wrap="square" lIns="91425" tIns="91425" rIns="91425" bIns="91425" anchor="ctr" anchorCtr="0">
            <a:spAutoFit/>
          </a:bodyPr>
          <a:lstStyle/>
          <a:p>
            <a:pPr marL="4572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Training learning algorithms on infinite data replications</a:t>
            </a:r>
            <a:endParaRPr/>
          </a:p>
          <a:p>
            <a:pPr marL="457200" marR="0" lvl="0" indent="-342900" algn="l" rtl="0">
              <a:lnSpc>
                <a:spcPct val="100000"/>
              </a:lnSpc>
              <a:spcBef>
                <a:spcPts val="120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The goal is to get overall predictions, not relationships between variables.</a:t>
            </a:r>
            <a:endParaRPr/>
          </a:p>
          <a:p>
            <a:pPr marL="457200" marR="0" lvl="0" indent="-342900" algn="l" rtl="0">
              <a:lnSpc>
                <a:spcPct val="100000"/>
              </a:lnSpc>
              <a:spcBef>
                <a:spcPts val="120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Estimating uncertainties in forecasts isn’t essential.</a:t>
            </a:r>
            <a:endParaRPr/>
          </a:p>
          <a:p>
            <a:pPr marL="457200" marR="0" lvl="0" indent="-342900" algn="l" rtl="0">
              <a:lnSpc>
                <a:spcPct val="100000"/>
              </a:lnSpc>
              <a:spcBef>
                <a:spcPts val="1200"/>
              </a:spcBef>
              <a:spcAft>
                <a:spcPts val="120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The effect of any variable doesn’t need to be isolated.</a:t>
            </a:r>
            <a:endParaRPr/>
          </a:p>
        </p:txBody>
      </p:sp>
      <p:pic>
        <p:nvPicPr>
          <p:cNvPr id="198" name="Google Shape;198;p10"/>
          <p:cNvPicPr preferRelativeResize="0"/>
          <p:nvPr/>
        </p:nvPicPr>
        <p:blipFill rotWithShape="1">
          <a:blip r:embed="rId3">
            <a:alphaModFix/>
          </a:blip>
          <a:srcRect/>
          <a:stretch/>
        </p:blipFill>
        <p:spPr>
          <a:xfrm>
            <a:off x="7838650" y="1629000"/>
            <a:ext cx="3600000" cy="360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a:solidFill>
                  <a:srgbClr val="FF0001"/>
                </a:solidFill>
                <a:latin typeface="Roboto"/>
                <a:ea typeface="Roboto"/>
                <a:cs typeface="Roboto"/>
                <a:sym typeface="Roboto"/>
              </a:rPr>
              <a:t>Example</a:t>
            </a:r>
            <a:endParaRPr sz="1400" b="0" i="0" u="none" strike="noStrike" cap="none">
              <a:solidFill>
                <a:srgbClr val="000000"/>
              </a:solidFill>
              <a:latin typeface="Arial"/>
              <a:ea typeface="Arial"/>
              <a:cs typeface="Arial"/>
              <a:sym typeface="Arial"/>
            </a:endParaRPr>
          </a:p>
        </p:txBody>
      </p:sp>
      <p:sp>
        <p:nvSpPr>
          <p:cNvPr id="205" name="Google Shape;205;p11"/>
          <p:cNvSpPr txBox="1"/>
          <p:nvPr/>
        </p:nvSpPr>
        <p:spPr>
          <a:xfrm>
            <a:off x="227031" y="2225817"/>
            <a:ext cx="7570800" cy="2247300"/>
          </a:xfrm>
          <a:prstGeom prst="rect">
            <a:avLst/>
          </a:prstGeom>
          <a:noFill/>
          <a:ln>
            <a:noFill/>
          </a:ln>
        </p:spPr>
        <p:txBody>
          <a:bodyPr spcFirstLastPara="1" wrap="square" lIns="91425" tIns="91425" rIns="91425" bIns="91425" anchor="ctr" anchorCtr="0">
            <a:spAutoFit/>
          </a:bodyPr>
          <a:lstStyle/>
          <a:p>
            <a:pPr marL="114300" marR="0" lvl="0" indent="0" algn="l" rtl="0">
              <a:lnSpc>
                <a:spcPct val="100000"/>
              </a:lnSpc>
              <a:spcBef>
                <a:spcPts val="0"/>
              </a:spcBef>
              <a:spcAft>
                <a:spcPts val="0"/>
              </a:spcAft>
              <a:buNone/>
            </a:pPr>
            <a:endParaRPr/>
          </a:p>
          <a:p>
            <a:pPr marL="114300" marR="0" lvl="0" indent="0" algn="l" rtl="0">
              <a:lnSpc>
                <a:spcPct val="100000"/>
              </a:lnSpc>
              <a:spcBef>
                <a:spcPts val="1200"/>
              </a:spcBef>
              <a:spcAft>
                <a:spcPts val="0"/>
              </a:spcAft>
              <a:buNone/>
            </a:pPr>
            <a:r>
              <a:rPr lang="en-US" sz="2000" b="0" i="0" u="none" strike="noStrike" cap="none">
                <a:solidFill>
                  <a:schemeClr val="dk1"/>
                </a:solidFill>
                <a:latin typeface="Roboto"/>
                <a:ea typeface="Roboto"/>
                <a:cs typeface="Roboto"/>
                <a:sym typeface="Roboto"/>
              </a:rPr>
              <a:t>When an e-commerce website such as Amazon wants to recommend products based on previous purchases, they need a powerful recommendation engine. Here, the need for predictive accuracy is more important than the model’s interpretability. </a:t>
            </a:r>
            <a:endParaRPr/>
          </a:p>
          <a:p>
            <a:pPr marL="114300" marR="0" lvl="0" indent="0" algn="l" rtl="0">
              <a:lnSpc>
                <a:spcPct val="100000"/>
              </a:lnSpc>
              <a:spcBef>
                <a:spcPts val="1200"/>
              </a:spcBef>
              <a:spcAft>
                <a:spcPts val="1200"/>
              </a:spcAft>
              <a:buNone/>
            </a:pPr>
            <a:r>
              <a:rPr lang="en-US" sz="2000" b="1" i="0" u="none" strike="noStrike" cap="none">
                <a:solidFill>
                  <a:schemeClr val="dk1"/>
                </a:solidFill>
                <a:latin typeface="Roboto"/>
                <a:ea typeface="Roboto"/>
                <a:cs typeface="Roboto"/>
                <a:sym typeface="Roboto"/>
              </a:rPr>
              <a:t>In this case, we use a machine learning model.</a:t>
            </a:r>
            <a:endParaRPr/>
          </a:p>
        </p:txBody>
      </p:sp>
      <p:pic>
        <p:nvPicPr>
          <p:cNvPr id="206" name="Google Shape;206;p11"/>
          <p:cNvPicPr preferRelativeResize="0"/>
          <p:nvPr/>
        </p:nvPicPr>
        <p:blipFill rotWithShape="1">
          <a:blip r:embed="rId3">
            <a:alphaModFix/>
          </a:blip>
          <a:srcRect l="9141" t="28772" r="6959" b="28186"/>
          <a:stretch/>
        </p:blipFill>
        <p:spPr>
          <a:xfrm>
            <a:off x="9641305" y="110400"/>
            <a:ext cx="2550695" cy="872357"/>
          </a:xfrm>
          <a:prstGeom prst="rect">
            <a:avLst/>
          </a:prstGeom>
          <a:noFill/>
          <a:ln>
            <a:noFill/>
          </a:ln>
        </p:spPr>
      </p:pic>
      <p:pic>
        <p:nvPicPr>
          <p:cNvPr id="207" name="Google Shape;207;p11"/>
          <p:cNvPicPr preferRelativeResize="0"/>
          <p:nvPr/>
        </p:nvPicPr>
        <p:blipFill rotWithShape="1">
          <a:blip r:embed="rId4">
            <a:alphaModFix/>
          </a:blip>
          <a:srcRect/>
          <a:stretch/>
        </p:blipFill>
        <p:spPr>
          <a:xfrm>
            <a:off x="7838650" y="1629000"/>
            <a:ext cx="3600000" cy="360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1267f4ec439_0_614"/>
          <p:cNvSpPr txBox="1"/>
          <p:nvPr/>
        </p:nvSpPr>
        <p:spPr>
          <a:xfrm>
            <a:off x="232140" y="1282572"/>
            <a:ext cx="6462600" cy="501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Roboto"/>
                <a:ea typeface="Roboto"/>
                <a:cs typeface="Roboto"/>
                <a:sym typeface="Roboto"/>
              </a:rPr>
              <a:t>This is an introductory session on modeling overview, which will help </a:t>
            </a:r>
            <a:r>
              <a:rPr lang="en-US" sz="1800">
                <a:solidFill>
                  <a:schemeClr val="dk1"/>
                </a:solidFill>
                <a:latin typeface="Roboto"/>
                <a:ea typeface="Roboto"/>
                <a:cs typeface="Roboto"/>
                <a:sym typeface="Roboto"/>
              </a:rPr>
              <a:t>you </a:t>
            </a:r>
            <a:r>
              <a:rPr lang="en-US" sz="1800" b="0" i="0" u="none" strike="noStrike" cap="none">
                <a:solidFill>
                  <a:schemeClr val="dk1"/>
                </a:solidFill>
                <a:latin typeface="Roboto"/>
                <a:ea typeface="Roboto"/>
                <a:cs typeface="Roboto"/>
                <a:sym typeface="Roboto"/>
              </a:rPr>
              <a:t>understand the application of modeling in different aspects of the business domain like: </a:t>
            </a:r>
            <a:endParaRPr/>
          </a:p>
          <a:p>
            <a:pPr marL="546100" marR="0" lvl="0" indent="-342900" algn="l" rtl="0">
              <a:lnSpc>
                <a:spcPct val="100000"/>
              </a:lnSpc>
              <a:spcBef>
                <a:spcPts val="1200"/>
              </a:spcBef>
              <a:spcAft>
                <a:spcPts val="0"/>
              </a:spcAft>
              <a:buClr>
                <a:srgbClr val="404040"/>
              </a:buClr>
              <a:buSzPts val="1800"/>
              <a:buFont typeface="Noto Sans Symbols"/>
              <a:buChar char="▪"/>
            </a:pPr>
            <a:r>
              <a:rPr lang="en-US" sz="1800" b="0" i="0" u="none" strike="noStrike" cap="none">
                <a:solidFill>
                  <a:schemeClr val="dk1"/>
                </a:solidFill>
                <a:latin typeface="Roboto"/>
                <a:ea typeface="Roboto"/>
                <a:cs typeface="Roboto"/>
                <a:sym typeface="Roboto"/>
              </a:rPr>
              <a:t>Insurance</a:t>
            </a:r>
            <a:endParaRPr/>
          </a:p>
          <a:p>
            <a:pPr marL="546100" marR="0" lvl="0" indent="-342900" algn="l" rtl="0">
              <a:lnSpc>
                <a:spcPct val="100000"/>
              </a:lnSpc>
              <a:spcBef>
                <a:spcPts val="1200"/>
              </a:spcBef>
              <a:spcAft>
                <a:spcPts val="0"/>
              </a:spcAft>
              <a:buClr>
                <a:srgbClr val="404040"/>
              </a:buClr>
              <a:buSzPts val="1800"/>
              <a:buFont typeface="Noto Sans Symbols"/>
              <a:buChar char="▪"/>
            </a:pPr>
            <a:r>
              <a:rPr lang="en-US" sz="1800" b="0" i="0" u="none" strike="noStrike" cap="none">
                <a:solidFill>
                  <a:schemeClr val="dk1"/>
                </a:solidFill>
                <a:latin typeface="Roboto"/>
                <a:ea typeface="Roboto"/>
                <a:cs typeface="Roboto"/>
                <a:sym typeface="Roboto"/>
              </a:rPr>
              <a:t>Banking</a:t>
            </a:r>
            <a:endParaRPr/>
          </a:p>
          <a:p>
            <a:pPr marL="546100" marR="0" lvl="0" indent="-342900" algn="l" rtl="0">
              <a:lnSpc>
                <a:spcPct val="100000"/>
              </a:lnSpc>
              <a:spcBef>
                <a:spcPts val="1200"/>
              </a:spcBef>
              <a:spcAft>
                <a:spcPts val="0"/>
              </a:spcAft>
              <a:buClr>
                <a:srgbClr val="404040"/>
              </a:buClr>
              <a:buSzPts val="1800"/>
              <a:buFont typeface="Noto Sans Symbols"/>
              <a:buChar char="▪"/>
            </a:pPr>
            <a:r>
              <a:rPr lang="en-US" sz="1800" b="0" i="0" u="none" strike="noStrike" cap="none">
                <a:solidFill>
                  <a:schemeClr val="dk1"/>
                </a:solidFill>
                <a:latin typeface="Roboto"/>
                <a:ea typeface="Roboto"/>
                <a:cs typeface="Roboto"/>
                <a:sym typeface="Roboto"/>
              </a:rPr>
              <a:t>Healthcare</a:t>
            </a:r>
            <a:endParaRPr/>
          </a:p>
          <a:p>
            <a:pPr marL="546100" marR="0" lvl="0" indent="-342900" algn="l" rtl="0">
              <a:lnSpc>
                <a:spcPct val="100000"/>
              </a:lnSpc>
              <a:spcBef>
                <a:spcPts val="1200"/>
              </a:spcBef>
              <a:spcAft>
                <a:spcPts val="0"/>
              </a:spcAft>
              <a:buClr>
                <a:srgbClr val="404040"/>
              </a:buClr>
              <a:buSzPts val="1800"/>
              <a:buFont typeface="Noto Sans Symbols"/>
              <a:buChar char="▪"/>
            </a:pPr>
            <a:r>
              <a:rPr lang="en-US" sz="1800" b="0" i="0" u="none" strike="noStrike" cap="none">
                <a:solidFill>
                  <a:schemeClr val="dk1"/>
                </a:solidFill>
                <a:latin typeface="Roboto"/>
                <a:ea typeface="Roboto"/>
                <a:cs typeface="Roboto"/>
                <a:sym typeface="Roboto"/>
              </a:rPr>
              <a:t>Procurement</a:t>
            </a:r>
            <a:endParaRPr/>
          </a:p>
          <a:p>
            <a:pPr marL="0" marR="0" lvl="0" indent="0" algn="l" rtl="0">
              <a:lnSpc>
                <a:spcPct val="100000"/>
              </a:lnSpc>
              <a:spcBef>
                <a:spcPts val="1200"/>
              </a:spcBef>
              <a:spcAft>
                <a:spcPts val="0"/>
              </a:spcAft>
              <a:buNone/>
            </a:pPr>
            <a:r>
              <a:rPr lang="en-US" sz="1800" b="0" i="0" u="none" strike="noStrike" cap="none">
                <a:solidFill>
                  <a:schemeClr val="dk1"/>
                </a:solidFill>
                <a:latin typeface="Roboto"/>
                <a:ea typeface="Roboto"/>
                <a:cs typeface="Roboto"/>
                <a:sym typeface="Roboto"/>
              </a:rPr>
              <a:t>In this session, we will cover modeling terminolog</a:t>
            </a:r>
            <a:r>
              <a:rPr lang="en-US" sz="1800">
                <a:solidFill>
                  <a:schemeClr val="dk1"/>
                </a:solidFill>
                <a:latin typeface="Roboto"/>
                <a:ea typeface="Roboto"/>
                <a:cs typeface="Roboto"/>
                <a:sym typeface="Roboto"/>
              </a:rPr>
              <a:t>ies</a:t>
            </a:r>
            <a:r>
              <a:rPr lang="en-US" sz="1800" b="0" i="0" u="none" strike="noStrike" cap="none">
                <a:solidFill>
                  <a:schemeClr val="dk1"/>
                </a:solidFill>
                <a:latin typeface="Roboto"/>
                <a:ea typeface="Roboto"/>
                <a:cs typeface="Roboto"/>
                <a:sym typeface="Roboto"/>
              </a:rPr>
              <a:t> </a:t>
            </a:r>
            <a:r>
              <a:rPr lang="en-US" sz="1800">
                <a:solidFill>
                  <a:schemeClr val="dk1"/>
                </a:solidFill>
                <a:latin typeface="Roboto"/>
                <a:ea typeface="Roboto"/>
                <a:cs typeface="Roboto"/>
                <a:sym typeface="Roboto"/>
              </a:rPr>
              <a:t>and</a:t>
            </a:r>
            <a:r>
              <a:rPr lang="en-US" sz="1800" b="0" i="0" u="none" strike="noStrike" cap="none">
                <a:solidFill>
                  <a:schemeClr val="dk1"/>
                </a:solidFill>
                <a:latin typeface="Roboto"/>
                <a:ea typeface="Roboto"/>
                <a:cs typeface="Roboto"/>
                <a:sym typeface="Roboto"/>
              </a:rPr>
              <a:t> the different types of modeling such as:</a:t>
            </a:r>
            <a:endParaRPr/>
          </a:p>
          <a:p>
            <a:pPr marL="546100" marR="0" lvl="0" indent="-342900" algn="l" rtl="0">
              <a:lnSpc>
                <a:spcPct val="100000"/>
              </a:lnSpc>
              <a:spcBef>
                <a:spcPts val="1200"/>
              </a:spcBef>
              <a:spcAft>
                <a:spcPts val="0"/>
              </a:spcAft>
              <a:buClr>
                <a:srgbClr val="404040"/>
              </a:buClr>
              <a:buSzPts val="1800"/>
              <a:buFont typeface="Noto Sans Symbols"/>
              <a:buChar char="▪"/>
            </a:pPr>
            <a:r>
              <a:rPr lang="en-US" sz="1800" b="0" i="0" u="none" strike="noStrike" cap="none">
                <a:solidFill>
                  <a:schemeClr val="dk1"/>
                </a:solidFill>
                <a:latin typeface="Roboto"/>
                <a:ea typeface="Roboto"/>
                <a:cs typeface="Roboto"/>
                <a:sym typeface="Roboto"/>
              </a:rPr>
              <a:t>Small data and large data</a:t>
            </a:r>
            <a:endParaRPr/>
          </a:p>
          <a:p>
            <a:pPr marL="546100" marR="0" lvl="0" indent="-342900" algn="l" rtl="0">
              <a:lnSpc>
                <a:spcPct val="100000"/>
              </a:lnSpc>
              <a:spcBef>
                <a:spcPts val="1200"/>
              </a:spcBef>
              <a:spcAft>
                <a:spcPts val="0"/>
              </a:spcAft>
              <a:buClr>
                <a:srgbClr val="404040"/>
              </a:buClr>
              <a:buSzPts val="1800"/>
              <a:buFont typeface="Noto Sans Symbols"/>
              <a:buChar char="▪"/>
            </a:pPr>
            <a:r>
              <a:rPr lang="en-US" sz="1800" b="0" i="0" u="none" strike="noStrike" cap="none">
                <a:solidFill>
                  <a:schemeClr val="dk1"/>
                </a:solidFill>
                <a:latin typeface="Roboto"/>
                <a:ea typeface="Roboto"/>
                <a:cs typeface="Roboto"/>
                <a:sym typeface="Roboto"/>
              </a:rPr>
              <a:t>Use cases in various business domains</a:t>
            </a:r>
            <a:endParaRPr/>
          </a:p>
          <a:p>
            <a:pPr marL="546100" marR="0" lvl="0" indent="-342900" algn="l" rtl="0">
              <a:lnSpc>
                <a:spcPct val="100000"/>
              </a:lnSpc>
              <a:spcBef>
                <a:spcPts val="1200"/>
              </a:spcBef>
              <a:spcAft>
                <a:spcPts val="1200"/>
              </a:spcAft>
              <a:buClr>
                <a:srgbClr val="404040"/>
              </a:buClr>
              <a:buSzPts val="1800"/>
              <a:buFont typeface="Noto Sans Symbols"/>
              <a:buChar char="▪"/>
            </a:pPr>
            <a:r>
              <a:rPr lang="en-US" sz="1800">
                <a:solidFill>
                  <a:schemeClr val="dk1"/>
                </a:solidFill>
                <a:latin typeface="Roboto"/>
                <a:ea typeface="Roboto"/>
                <a:cs typeface="Roboto"/>
                <a:sym typeface="Roboto"/>
              </a:rPr>
              <a:t>What is Model, How it is Build, and Associated Terminologies</a:t>
            </a:r>
            <a:endParaRPr/>
          </a:p>
        </p:txBody>
      </p:sp>
      <p:pic>
        <p:nvPicPr>
          <p:cNvPr id="62" name="Google Shape;62;g1267f4ec439_0_614"/>
          <p:cNvPicPr preferRelativeResize="0"/>
          <p:nvPr/>
        </p:nvPicPr>
        <p:blipFill rotWithShape="1">
          <a:blip r:embed="rId3">
            <a:alphaModFix/>
          </a:blip>
          <a:srcRect/>
          <a:stretch/>
        </p:blipFill>
        <p:spPr>
          <a:xfrm>
            <a:off x="7620000" y="0"/>
            <a:ext cx="4572000" cy="6858000"/>
          </a:xfrm>
          <a:prstGeom prst="rect">
            <a:avLst/>
          </a:prstGeom>
          <a:noFill/>
          <a:ln>
            <a:noFill/>
          </a:ln>
        </p:spPr>
      </p:pic>
      <p:sp>
        <p:nvSpPr>
          <p:cNvPr id="63" name="Google Shape;63;g1267f4ec439_0_614"/>
          <p:cNvSpPr/>
          <p:nvPr/>
        </p:nvSpPr>
        <p:spPr>
          <a:xfrm>
            <a:off x="7539789" y="0"/>
            <a:ext cx="72000" cy="6858000"/>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 name="Google Shape;64;g1267f4ec439_0_614"/>
          <p:cNvSpPr txBox="1"/>
          <p:nvPr/>
        </p:nvSpPr>
        <p:spPr>
          <a:xfrm>
            <a:off x="1212850" y="617573"/>
            <a:ext cx="7458183"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US" sz="1800" b="0" i="0" u="none" strike="noStrike" cap="none">
                <a:solidFill>
                  <a:srgbClr val="4A4A4A"/>
                </a:solidFill>
                <a:latin typeface="Roboto"/>
                <a:ea typeface="Roboto"/>
                <a:cs typeface="Roboto"/>
                <a:sym typeface="Roboto"/>
              </a:rPr>
              <a:t>Modeling Overview and Industry Applications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2"/>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a:solidFill>
                  <a:srgbClr val="FF0001"/>
                </a:solidFill>
                <a:latin typeface="Roboto"/>
                <a:ea typeface="Roboto"/>
                <a:cs typeface="Roboto"/>
                <a:sym typeface="Roboto"/>
              </a:rPr>
              <a:t>Mechanism</a:t>
            </a:r>
            <a:r>
              <a:rPr lang="en-US" sz="2800" b="1" i="0" u="none" strike="noStrike" cap="none">
                <a:solidFill>
                  <a:srgbClr val="FF0001"/>
                </a:solidFill>
                <a:latin typeface="Roboto"/>
                <a:ea typeface="Roboto"/>
                <a:cs typeface="Roboto"/>
                <a:sym typeface="Roboto"/>
              </a:rPr>
              <a:t> </a:t>
            </a:r>
            <a:r>
              <a:rPr lang="en-US" sz="2800" b="1">
                <a:solidFill>
                  <a:srgbClr val="FF0001"/>
                </a:solidFill>
                <a:latin typeface="Roboto"/>
                <a:ea typeface="Roboto"/>
                <a:cs typeface="Roboto"/>
                <a:sym typeface="Roboto"/>
              </a:rPr>
              <a:t>of </a:t>
            </a:r>
            <a:r>
              <a:rPr lang="en-US" sz="2800" b="1" i="0" u="none" strike="noStrike" cap="none">
                <a:solidFill>
                  <a:srgbClr val="FF0001"/>
                </a:solidFill>
                <a:latin typeface="Roboto"/>
                <a:ea typeface="Roboto"/>
                <a:cs typeface="Roboto"/>
                <a:sym typeface="Roboto"/>
              </a:rPr>
              <a:t>Machine Learning</a:t>
            </a:r>
            <a:endParaRPr sz="1400" b="0" i="0" u="none" strike="noStrike" cap="none">
              <a:solidFill>
                <a:srgbClr val="000000"/>
              </a:solidFill>
              <a:latin typeface="Arial"/>
              <a:ea typeface="Arial"/>
              <a:cs typeface="Arial"/>
              <a:sym typeface="Arial"/>
            </a:endParaRPr>
          </a:p>
        </p:txBody>
      </p:sp>
      <p:sp>
        <p:nvSpPr>
          <p:cNvPr id="214" name="Google Shape;214;p12"/>
          <p:cNvSpPr txBox="1"/>
          <p:nvPr/>
        </p:nvSpPr>
        <p:spPr>
          <a:xfrm>
            <a:off x="0" y="1373592"/>
            <a:ext cx="12192000" cy="1415742"/>
          </a:xfrm>
          <a:prstGeom prst="rect">
            <a:avLst/>
          </a:prstGeom>
          <a:noFill/>
          <a:ln>
            <a:noFill/>
          </a:ln>
        </p:spPr>
        <p:txBody>
          <a:bodyPr spcFirstLastPara="1" wrap="square" lIns="91425" tIns="91425" rIns="91425" bIns="91425" anchor="ctr" anchorCtr="0">
            <a:spAutoFit/>
          </a:bodyPr>
          <a:lstStyle/>
          <a:p>
            <a:pPr marL="4572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Machine learning is a subfield of artificial intelligence (AI).</a:t>
            </a:r>
            <a:endParaRPr/>
          </a:p>
          <a:p>
            <a:pPr marL="457200" marR="0" lvl="0" indent="-342900" algn="l" rtl="0">
              <a:lnSpc>
                <a:spcPct val="100000"/>
              </a:lnSpc>
              <a:spcBef>
                <a:spcPts val="1200"/>
              </a:spcBef>
              <a:spcAft>
                <a:spcPts val="120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Machine Learning aims to understand the structure of data and fit that data into models that can be understood and utilized by people.</a:t>
            </a:r>
            <a:endParaRPr/>
          </a:p>
        </p:txBody>
      </p:sp>
      <p:pic>
        <p:nvPicPr>
          <p:cNvPr id="215" name="Google Shape;215;p12"/>
          <p:cNvPicPr preferRelativeResize="0"/>
          <p:nvPr/>
        </p:nvPicPr>
        <p:blipFill rotWithShape="1">
          <a:blip r:embed="rId3">
            <a:alphaModFix/>
          </a:blip>
          <a:srcRect/>
          <a:stretch/>
        </p:blipFill>
        <p:spPr>
          <a:xfrm>
            <a:off x="2293018" y="2760509"/>
            <a:ext cx="7605963" cy="3802982"/>
          </a:xfrm>
          <a:prstGeom prst="rect">
            <a:avLst/>
          </a:prstGeom>
          <a:noFill/>
          <a:ln>
            <a:noFill/>
          </a:ln>
        </p:spPr>
      </p:pic>
      <p:sp>
        <p:nvSpPr>
          <p:cNvPr id="216" name="Google Shape;216;p12">
            <a:hlinkClick r:id="rId4"/>
          </p:cNvPr>
          <p:cNvSpPr txBox="1"/>
          <p:nvPr/>
        </p:nvSpPr>
        <p:spPr>
          <a:xfrm>
            <a:off x="6770625" y="6145400"/>
            <a:ext cx="2232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ctr" rtl="0">
              <a:spcBef>
                <a:spcPts val="0"/>
              </a:spcBef>
              <a:spcAft>
                <a:spcPts val="0"/>
              </a:spcAft>
              <a:buNone/>
            </a:pPr>
            <a:r>
              <a:rPr lang="en-US" u="sng">
                <a:solidFill>
                  <a:schemeClr val="hlink"/>
                </a:solidFill>
                <a:hlinkClick r:id="rId4"/>
              </a:rPr>
              <a:t>Source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4"/>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Types of Machine Learning</a:t>
            </a:r>
            <a:endParaRPr sz="1400" b="0" i="0" u="none" strike="noStrike" cap="none">
              <a:solidFill>
                <a:srgbClr val="000000"/>
              </a:solidFill>
              <a:latin typeface="Arial"/>
              <a:ea typeface="Arial"/>
              <a:cs typeface="Arial"/>
              <a:sym typeface="Arial"/>
            </a:endParaRPr>
          </a:p>
        </p:txBody>
      </p:sp>
      <p:sp>
        <p:nvSpPr>
          <p:cNvPr id="223" name="Google Shape;223;p14"/>
          <p:cNvSpPr/>
          <p:nvPr/>
        </p:nvSpPr>
        <p:spPr>
          <a:xfrm>
            <a:off x="6696041" y="836613"/>
            <a:ext cx="1753691" cy="876845"/>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Machine Learning</a:t>
            </a:r>
            <a:endParaRPr sz="2000" b="0" i="0" u="none" strike="noStrike" cap="none">
              <a:solidFill>
                <a:schemeClr val="dk1"/>
              </a:solidFill>
              <a:latin typeface="Arial"/>
              <a:ea typeface="Arial"/>
              <a:cs typeface="Arial"/>
              <a:sym typeface="Arial"/>
            </a:endParaRPr>
          </a:p>
        </p:txBody>
      </p:sp>
      <p:sp>
        <p:nvSpPr>
          <p:cNvPr id="224" name="Google Shape;224;p14"/>
          <p:cNvSpPr/>
          <p:nvPr/>
        </p:nvSpPr>
        <p:spPr>
          <a:xfrm>
            <a:off x="2313620" y="2064753"/>
            <a:ext cx="1776242" cy="876845"/>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Supervised Learning</a:t>
            </a:r>
            <a:endParaRPr sz="2000" b="0" i="0" u="none" strike="noStrike" cap="none">
              <a:solidFill>
                <a:schemeClr val="dk1"/>
              </a:solidFill>
              <a:latin typeface="Arial"/>
              <a:ea typeface="Arial"/>
              <a:cs typeface="Arial"/>
              <a:sym typeface="Arial"/>
            </a:endParaRPr>
          </a:p>
        </p:txBody>
      </p:sp>
      <p:sp>
        <p:nvSpPr>
          <p:cNvPr id="225" name="Google Shape;225;p14"/>
          <p:cNvSpPr/>
          <p:nvPr/>
        </p:nvSpPr>
        <p:spPr>
          <a:xfrm>
            <a:off x="661810" y="3259054"/>
            <a:ext cx="2135635" cy="615601"/>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Classification</a:t>
            </a:r>
            <a:endParaRPr sz="2000" b="0" i="0" u="none" strike="noStrike" cap="none">
              <a:solidFill>
                <a:schemeClr val="dk1"/>
              </a:solidFill>
              <a:latin typeface="Arial"/>
              <a:ea typeface="Arial"/>
              <a:cs typeface="Arial"/>
              <a:sym typeface="Arial"/>
            </a:endParaRPr>
          </a:p>
        </p:txBody>
      </p:sp>
      <p:sp>
        <p:nvSpPr>
          <p:cNvPr id="226" name="Google Shape;226;p14"/>
          <p:cNvSpPr/>
          <p:nvPr/>
        </p:nvSpPr>
        <p:spPr>
          <a:xfrm>
            <a:off x="3684878" y="3259054"/>
            <a:ext cx="2135635" cy="615601"/>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Regression</a:t>
            </a:r>
            <a:endParaRPr sz="2000" b="0" i="0" u="none" strike="noStrike" cap="none">
              <a:solidFill>
                <a:schemeClr val="dk1"/>
              </a:solidFill>
              <a:latin typeface="Arial"/>
              <a:ea typeface="Arial"/>
              <a:cs typeface="Arial"/>
              <a:sym typeface="Arial"/>
            </a:endParaRPr>
          </a:p>
        </p:txBody>
      </p:sp>
      <p:sp>
        <p:nvSpPr>
          <p:cNvPr id="227" name="Google Shape;227;p14"/>
          <p:cNvSpPr/>
          <p:nvPr/>
        </p:nvSpPr>
        <p:spPr>
          <a:xfrm>
            <a:off x="6696041" y="2064751"/>
            <a:ext cx="1776242" cy="876845"/>
          </a:xfrm>
          <a:prstGeom prst="rect">
            <a:avLst/>
          </a:prstGeom>
          <a:solidFill>
            <a:schemeClr val="lt1"/>
          </a:solidFill>
          <a:ln w="25400" cap="flat" cmpd="sng">
            <a:solidFill>
              <a:schemeClr val="accent3"/>
            </a:solidFill>
            <a:prstDash val="solid"/>
            <a:round/>
            <a:headEnd type="none" w="sm" len="sm"/>
            <a:tailEnd type="none" w="sm" len="sm"/>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Unsupervised Learning</a:t>
            </a:r>
            <a:endParaRPr sz="2000" b="0" i="0" u="none" strike="noStrike" cap="none">
              <a:solidFill>
                <a:schemeClr val="dk1"/>
              </a:solidFill>
              <a:latin typeface="Arial"/>
              <a:ea typeface="Arial"/>
              <a:cs typeface="Arial"/>
              <a:sym typeface="Arial"/>
            </a:endParaRPr>
          </a:p>
        </p:txBody>
      </p:sp>
      <p:sp>
        <p:nvSpPr>
          <p:cNvPr id="228" name="Google Shape;228;p14"/>
          <p:cNvSpPr/>
          <p:nvPr/>
        </p:nvSpPr>
        <p:spPr>
          <a:xfrm>
            <a:off x="6565134" y="3259746"/>
            <a:ext cx="2135635" cy="615601"/>
          </a:xfrm>
          <a:prstGeom prst="rect">
            <a:avLst/>
          </a:prstGeom>
          <a:solidFill>
            <a:schemeClr val="lt1"/>
          </a:solidFill>
          <a:ln w="25400" cap="flat" cmpd="sng">
            <a:solidFill>
              <a:schemeClr val="accent3"/>
            </a:solidFill>
            <a:prstDash val="solid"/>
            <a:round/>
            <a:headEnd type="none" w="sm" len="sm"/>
            <a:tailEnd type="none" w="sm" len="sm"/>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Clustering</a:t>
            </a:r>
            <a:endParaRPr sz="2000" b="0" i="0" u="none" strike="noStrike" cap="none">
              <a:solidFill>
                <a:schemeClr val="dk1"/>
              </a:solidFill>
              <a:latin typeface="Arial"/>
              <a:ea typeface="Arial"/>
              <a:cs typeface="Arial"/>
              <a:sym typeface="Arial"/>
            </a:endParaRPr>
          </a:p>
        </p:txBody>
      </p:sp>
      <p:sp>
        <p:nvSpPr>
          <p:cNvPr id="229" name="Google Shape;229;p14"/>
          <p:cNvSpPr/>
          <p:nvPr/>
        </p:nvSpPr>
        <p:spPr>
          <a:xfrm>
            <a:off x="9544619" y="2064752"/>
            <a:ext cx="1776242" cy="876845"/>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Reinforcement Learning</a:t>
            </a:r>
            <a:endParaRPr sz="2000" b="0" i="0" u="none" strike="noStrike" cap="none">
              <a:solidFill>
                <a:schemeClr val="dk1"/>
              </a:solidFill>
              <a:latin typeface="Arial"/>
              <a:ea typeface="Arial"/>
              <a:cs typeface="Arial"/>
              <a:sym typeface="Arial"/>
            </a:endParaRPr>
          </a:p>
        </p:txBody>
      </p:sp>
      <p:sp>
        <p:nvSpPr>
          <p:cNvPr id="230" name="Google Shape;230;p14"/>
          <p:cNvSpPr/>
          <p:nvPr/>
        </p:nvSpPr>
        <p:spPr>
          <a:xfrm>
            <a:off x="9394555" y="3259055"/>
            <a:ext cx="2135635" cy="615601"/>
          </a:xfrm>
          <a:prstGeom prst="rect">
            <a:avLst/>
          </a:prstGeom>
          <a:solidFill>
            <a:schemeClr val="lt1"/>
          </a:solidFill>
          <a:ln w="25400" cap="flat" cmpd="sng">
            <a:solidFill>
              <a:srgbClr val="0B6B98"/>
            </a:solidFill>
            <a:prstDash val="solid"/>
            <a:round/>
            <a:headEnd type="none" w="sm" len="sm"/>
            <a:tailEnd type="none" w="sm" len="sm"/>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Decision Making</a:t>
            </a:r>
            <a:endParaRPr sz="2000" b="0" i="0" u="none" strike="noStrike" cap="none">
              <a:solidFill>
                <a:schemeClr val="dk1"/>
              </a:solidFill>
              <a:latin typeface="Arial"/>
              <a:ea typeface="Arial"/>
              <a:cs typeface="Arial"/>
              <a:sym typeface="Arial"/>
            </a:endParaRPr>
          </a:p>
        </p:txBody>
      </p:sp>
      <p:cxnSp>
        <p:nvCxnSpPr>
          <p:cNvPr id="231" name="Google Shape;231;p14"/>
          <p:cNvCxnSpPr/>
          <p:nvPr/>
        </p:nvCxnSpPr>
        <p:spPr>
          <a:xfrm flipH="1">
            <a:off x="3201888" y="1713458"/>
            <a:ext cx="4371000" cy="351300"/>
          </a:xfrm>
          <a:prstGeom prst="bentConnector3">
            <a:avLst>
              <a:gd name="adj1" fmla="val 50000"/>
            </a:avLst>
          </a:prstGeom>
          <a:noFill/>
          <a:ln w="38100" cap="flat" cmpd="sng">
            <a:solidFill>
              <a:srgbClr val="7F7F7F"/>
            </a:solidFill>
            <a:prstDash val="solid"/>
            <a:round/>
            <a:headEnd type="none" w="sm" len="sm"/>
            <a:tailEnd type="triangle" w="med" len="med"/>
          </a:ln>
        </p:spPr>
      </p:cxnSp>
      <p:cxnSp>
        <p:nvCxnSpPr>
          <p:cNvPr id="232" name="Google Shape;232;p14"/>
          <p:cNvCxnSpPr/>
          <p:nvPr/>
        </p:nvCxnSpPr>
        <p:spPr>
          <a:xfrm>
            <a:off x="7572887" y="1713458"/>
            <a:ext cx="2859900" cy="351300"/>
          </a:xfrm>
          <a:prstGeom prst="bentConnector3">
            <a:avLst>
              <a:gd name="adj1" fmla="val 50000"/>
            </a:avLst>
          </a:prstGeom>
          <a:noFill/>
          <a:ln w="38100" cap="flat" cmpd="sng">
            <a:solidFill>
              <a:srgbClr val="7F7F7F"/>
            </a:solidFill>
            <a:prstDash val="solid"/>
            <a:round/>
            <a:headEnd type="none" w="sm" len="sm"/>
            <a:tailEnd type="triangle" w="med" len="med"/>
          </a:ln>
        </p:spPr>
      </p:cxnSp>
      <p:cxnSp>
        <p:nvCxnSpPr>
          <p:cNvPr id="233" name="Google Shape;233;p14"/>
          <p:cNvCxnSpPr/>
          <p:nvPr/>
        </p:nvCxnSpPr>
        <p:spPr>
          <a:xfrm>
            <a:off x="7572887" y="1713458"/>
            <a:ext cx="11275" cy="351293"/>
          </a:xfrm>
          <a:prstGeom prst="straightConnector1">
            <a:avLst/>
          </a:prstGeom>
          <a:noFill/>
          <a:ln w="38100" cap="flat" cmpd="sng">
            <a:solidFill>
              <a:srgbClr val="7F7F7F"/>
            </a:solidFill>
            <a:prstDash val="solid"/>
            <a:round/>
            <a:headEnd type="none" w="sm" len="sm"/>
            <a:tailEnd type="triangle" w="med" len="med"/>
          </a:ln>
        </p:spPr>
      </p:cxnSp>
      <p:cxnSp>
        <p:nvCxnSpPr>
          <p:cNvPr id="234" name="Google Shape;234;p14"/>
          <p:cNvCxnSpPr/>
          <p:nvPr/>
        </p:nvCxnSpPr>
        <p:spPr>
          <a:xfrm flipH="1">
            <a:off x="1858942" y="2941599"/>
            <a:ext cx="1342800" cy="317400"/>
          </a:xfrm>
          <a:prstGeom prst="bentConnector3">
            <a:avLst>
              <a:gd name="adj1" fmla="val 50000"/>
            </a:avLst>
          </a:prstGeom>
          <a:noFill/>
          <a:ln w="38100" cap="flat" cmpd="sng">
            <a:solidFill>
              <a:srgbClr val="7F7F7F"/>
            </a:solidFill>
            <a:prstDash val="solid"/>
            <a:round/>
            <a:headEnd type="none" w="sm" len="sm"/>
            <a:tailEnd type="triangle" w="med" len="med"/>
          </a:ln>
        </p:spPr>
      </p:cxnSp>
      <p:cxnSp>
        <p:nvCxnSpPr>
          <p:cNvPr id="235" name="Google Shape;235;p14"/>
          <p:cNvCxnSpPr/>
          <p:nvPr/>
        </p:nvCxnSpPr>
        <p:spPr>
          <a:xfrm>
            <a:off x="3201741" y="2941598"/>
            <a:ext cx="1511400" cy="317400"/>
          </a:xfrm>
          <a:prstGeom prst="bentConnector3">
            <a:avLst>
              <a:gd name="adj1" fmla="val 50000"/>
            </a:avLst>
          </a:prstGeom>
          <a:noFill/>
          <a:ln w="38100" cap="flat" cmpd="sng">
            <a:solidFill>
              <a:srgbClr val="7F7F7F"/>
            </a:solidFill>
            <a:prstDash val="solid"/>
            <a:round/>
            <a:headEnd type="none" w="sm" len="sm"/>
            <a:tailEnd type="triangle" w="med" len="med"/>
          </a:ln>
        </p:spPr>
      </p:cxnSp>
      <p:cxnSp>
        <p:nvCxnSpPr>
          <p:cNvPr id="236" name="Google Shape;236;p14"/>
          <p:cNvCxnSpPr/>
          <p:nvPr/>
        </p:nvCxnSpPr>
        <p:spPr>
          <a:xfrm>
            <a:off x="10432740" y="2941597"/>
            <a:ext cx="1" cy="317458"/>
          </a:xfrm>
          <a:prstGeom prst="straightConnector1">
            <a:avLst/>
          </a:prstGeom>
          <a:noFill/>
          <a:ln w="38100" cap="flat" cmpd="sng">
            <a:solidFill>
              <a:srgbClr val="7F7F7F"/>
            </a:solidFill>
            <a:prstDash val="solid"/>
            <a:round/>
            <a:headEnd type="none" w="sm" len="sm"/>
            <a:tailEnd type="triangle" w="med" len="med"/>
          </a:ln>
        </p:spPr>
      </p:cxnSp>
      <p:cxnSp>
        <p:nvCxnSpPr>
          <p:cNvPr id="237" name="Google Shape;237;p14"/>
          <p:cNvCxnSpPr/>
          <p:nvPr/>
        </p:nvCxnSpPr>
        <p:spPr>
          <a:xfrm flipH="1">
            <a:off x="7578582" y="2941596"/>
            <a:ext cx="5580" cy="318150"/>
          </a:xfrm>
          <a:prstGeom prst="straightConnector1">
            <a:avLst/>
          </a:prstGeom>
          <a:noFill/>
          <a:ln w="38100" cap="flat" cmpd="sng">
            <a:solidFill>
              <a:srgbClr val="7F7F7F"/>
            </a:solidFill>
            <a:prstDash val="solid"/>
            <a:round/>
            <a:headEnd type="none" w="sm" len="sm"/>
            <a:tailEnd type="triangle" w="med" len="med"/>
          </a:ln>
        </p:spPr>
      </p:cxnSp>
      <p:sp>
        <p:nvSpPr>
          <p:cNvPr id="238" name="Google Shape;238;p14"/>
          <p:cNvSpPr txBox="1"/>
          <p:nvPr/>
        </p:nvSpPr>
        <p:spPr>
          <a:xfrm>
            <a:off x="396475" y="4280350"/>
            <a:ext cx="2666400" cy="2124000"/>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182563" marR="0" lvl="0" indent="-182563" algn="l" rtl="0">
              <a:lnSpc>
                <a:spcPct val="150000"/>
              </a:lnSpc>
              <a:spcBef>
                <a:spcPts val="0"/>
              </a:spcBef>
              <a:spcAft>
                <a:spcPts val="0"/>
              </a:spcAft>
              <a:buClr>
                <a:srgbClr val="404040"/>
              </a:buClr>
              <a:buSzPts val="1800"/>
              <a:buFont typeface="Arial"/>
              <a:buChar char="•"/>
            </a:pPr>
            <a:r>
              <a:rPr lang="en-US" sz="1400" b="0" i="0" u="none" strike="noStrike" cap="none">
                <a:solidFill>
                  <a:srgbClr val="404040"/>
                </a:solidFill>
                <a:latin typeface="Roboto"/>
                <a:ea typeface="Roboto"/>
                <a:cs typeface="Roboto"/>
                <a:sym typeface="Roboto"/>
              </a:rPr>
              <a:t>Naïve Bayes Classifier</a:t>
            </a:r>
            <a:endParaRPr/>
          </a:p>
          <a:p>
            <a:pPr marL="182563" marR="0" lvl="0" indent="-182563" algn="l" rtl="0">
              <a:lnSpc>
                <a:spcPct val="150000"/>
              </a:lnSpc>
              <a:spcBef>
                <a:spcPts val="0"/>
              </a:spcBef>
              <a:spcAft>
                <a:spcPts val="0"/>
              </a:spcAft>
              <a:buClr>
                <a:srgbClr val="404040"/>
              </a:buClr>
              <a:buSzPts val="1800"/>
              <a:buFont typeface="Arial"/>
              <a:buChar char="•"/>
            </a:pPr>
            <a:r>
              <a:rPr lang="en-US" sz="1400" b="0" i="0" u="none" strike="noStrike" cap="none">
                <a:solidFill>
                  <a:srgbClr val="404040"/>
                </a:solidFill>
                <a:latin typeface="Roboto"/>
                <a:ea typeface="Roboto"/>
                <a:cs typeface="Roboto"/>
                <a:sym typeface="Roboto"/>
              </a:rPr>
              <a:t>Decision Tres</a:t>
            </a:r>
            <a:endParaRPr/>
          </a:p>
          <a:p>
            <a:pPr marL="182563" marR="0" lvl="0" indent="-182563" algn="l" rtl="0">
              <a:lnSpc>
                <a:spcPct val="150000"/>
              </a:lnSpc>
              <a:spcBef>
                <a:spcPts val="0"/>
              </a:spcBef>
              <a:spcAft>
                <a:spcPts val="0"/>
              </a:spcAft>
              <a:buClr>
                <a:srgbClr val="404040"/>
              </a:buClr>
              <a:buSzPts val="1800"/>
              <a:buFont typeface="Arial"/>
              <a:buChar char="•"/>
            </a:pPr>
            <a:r>
              <a:rPr lang="en-US" sz="1400" b="0" i="0" u="none" strike="noStrike" cap="none">
                <a:solidFill>
                  <a:srgbClr val="404040"/>
                </a:solidFill>
                <a:latin typeface="Roboto"/>
                <a:ea typeface="Roboto"/>
                <a:cs typeface="Roboto"/>
                <a:sym typeface="Roboto"/>
              </a:rPr>
              <a:t>Support Vector Machines</a:t>
            </a:r>
            <a:endParaRPr/>
          </a:p>
          <a:p>
            <a:pPr marL="182563" marR="0" lvl="0" indent="-182563" algn="l" rtl="0">
              <a:lnSpc>
                <a:spcPct val="150000"/>
              </a:lnSpc>
              <a:spcBef>
                <a:spcPts val="0"/>
              </a:spcBef>
              <a:spcAft>
                <a:spcPts val="0"/>
              </a:spcAft>
              <a:buClr>
                <a:srgbClr val="404040"/>
              </a:buClr>
              <a:buSzPts val="1800"/>
              <a:buFont typeface="Arial"/>
              <a:buChar char="•"/>
            </a:pPr>
            <a:r>
              <a:rPr lang="en-US" sz="1400" b="0" i="0" u="none" strike="noStrike" cap="none">
                <a:solidFill>
                  <a:srgbClr val="404040"/>
                </a:solidFill>
                <a:latin typeface="Roboto"/>
                <a:ea typeface="Roboto"/>
                <a:cs typeface="Roboto"/>
                <a:sym typeface="Roboto"/>
              </a:rPr>
              <a:t>Random Forest</a:t>
            </a:r>
            <a:endParaRPr/>
          </a:p>
          <a:p>
            <a:pPr marL="182563" marR="0" lvl="0" indent="-182563" algn="l" rtl="0">
              <a:lnSpc>
                <a:spcPct val="150000"/>
              </a:lnSpc>
              <a:spcBef>
                <a:spcPts val="0"/>
              </a:spcBef>
              <a:spcAft>
                <a:spcPts val="0"/>
              </a:spcAft>
              <a:buClr>
                <a:srgbClr val="404040"/>
              </a:buClr>
              <a:buSzPts val="1800"/>
              <a:buFont typeface="Arial"/>
              <a:buChar char="•"/>
            </a:pPr>
            <a:r>
              <a:rPr lang="en-US" sz="1400" b="0" i="0" u="none" strike="noStrike" cap="none">
                <a:solidFill>
                  <a:srgbClr val="404040"/>
                </a:solidFill>
                <a:latin typeface="Roboto"/>
                <a:ea typeface="Roboto"/>
                <a:cs typeface="Roboto"/>
                <a:sym typeface="Roboto"/>
              </a:rPr>
              <a:t>K – Nearest Neighbours</a:t>
            </a:r>
            <a:endParaRPr sz="1400" b="0" i="0" u="none" strike="noStrike" cap="none">
              <a:solidFill>
                <a:srgbClr val="404040"/>
              </a:solidFill>
              <a:latin typeface="Roboto"/>
              <a:ea typeface="Roboto"/>
              <a:cs typeface="Roboto"/>
              <a:sym typeface="Roboto"/>
            </a:endParaRPr>
          </a:p>
        </p:txBody>
      </p:sp>
      <p:sp>
        <p:nvSpPr>
          <p:cNvPr id="239" name="Google Shape;239;p14"/>
          <p:cNvSpPr txBox="1"/>
          <p:nvPr/>
        </p:nvSpPr>
        <p:spPr>
          <a:xfrm>
            <a:off x="3419550" y="4280350"/>
            <a:ext cx="2666400" cy="2124000"/>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182563" marR="0" lvl="0" indent="-182563" algn="l" rtl="0">
              <a:lnSpc>
                <a:spcPct val="150000"/>
              </a:lnSpc>
              <a:spcBef>
                <a:spcPts val="0"/>
              </a:spcBef>
              <a:spcAft>
                <a:spcPts val="0"/>
              </a:spcAft>
              <a:buClr>
                <a:srgbClr val="404040"/>
              </a:buClr>
              <a:buSzPts val="1800"/>
              <a:buFont typeface="Arial"/>
              <a:buChar char="•"/>
            </a:pPr>
            <a:r>
              <a:rPr lang="en-US" sz="1400" b="0" i="0" u="none" strike="noStrike" cap="none">
                <a:solidFill>
                  <a:srgbClr val="404040"/>
                </a:solidFill>
                <a:latin typeface="Roboto"/>
                <a:ea typeface="Roboto"/>
                <a:cs typeface="Roboto"/>
                <a:sym typeface="Roboto"/>
              </a:rPr>
              <a:t>Linear Regression</a:t>
            </a:r>
            <a:endParaRPr/>
          </a:p>
          <a:p>
            <a:pPr marL="182563" marR="0" lvl="0" indent="-182563" algn="l" rtl="0">
              <a:lnSpc>
                <a:spcPct val="150000"/>
              </a:lnSpc>
              <a:spcBef>
                <a:spcPts val="0"/>
              </a:spcBef>
              <a:spcAft>
                <a:spcPts val="0"/>
              </a:spcAft>
              <a:buClr>
                <a:srgbClr val="404040"/>
              </a:buClr>
              <a:buSzPts val="1800"/>
              <a:buFont typeface="Arial"/>
              <a:buChar char="•"/>
            </a:pPr>
            <a:r>
              <a:rPr lang="en-US" sz="1400" b="0" i="0" u="none" strike="noStrike" cap="none">
                <a:solidFill>
                  <a:srgbClr val="404040"/>
                </a:solidFill>
                <a:latin typeface="Roboto"/>
                <a:ea typeface="Roboto"/>
                <a:cs typeface="Roboto"/>
                <a:sym typeface="Roboto"/>
              </a:rPr>
              <a:t>Neural Network Regression</a:t>
            </a:r>
            <a:endParaRPr/>
          </a:p>
          <a:p>
            <a:pPr marL="182563" marR="0" lvl="0" indent="-182563" algn="l" rtl="0">
              <a:lnSpc>
                <a:spcPct val="150000"/>
              </a:lnSpc>
              <a:spcBef>
                <a:spcPts val="0"/>
              </a:spcBef>
              <a:spcAft>
                <a:spcPts val="0"/>
              </a:spcAft>
              <a:buClr>
                <a:srgbClr val="404040"/>
              </a:buClr>
              <a:buSzPts val="1800"/>
              <a:buFont typeface="Arial"/>
              <a:buChar char="•"/>
            </a:pPr>
            <a:r>
              <a:rPr lang="en-US" sz="1400" b="0" i="0" u="none" strike="noStrike" cap="none">
                <a:solidFill>
                  <a:srgbClr val="404040"/>
                </a:solidFill>
                <a:latin typeface="Roboto"/>
                <a:ea typeface="Roboto"/>
                <a:cs typeface="Roboto"/>
                <a:sym typeface="Roboto"/>
              </a:rPr>
              <a:t>Decision Tree Regression</a:t>
            </a:r>
            <a:endParaRPr/>
          </a:p>
          <a:p>
            <a:pPr marL="182563" marR="0" lvl="0" indent="-182563" algn="l" rtl="0">
              <a:lnSpc>
                <a:spcPct val="150000"/>
              </a:lnSpc>
              <a:spcBef>
                <a:spcPts val="0"/>
              </a:spcBef>
              <a:spcAft>
                <a:spcPts val="0"/>
              </a:spcAft>
              <a:buClr>
                <a:srgbClr val="404040"/>
              </a:buClr>
              <a:buSzPts val="1800"/>
              <a:buFont typeface="Arial"/>
              <a:buChar char="•"/>
            </a:pPr>
            <a:r>
              <a:rPr lang="en-US" sz="1400" b="0" i="0" u="none" strike="noStrike" cap="none">
                <a:solidFill>
                  <a:srgbClr val="404040"/>
                </a:solidFill>
                <a:latin typeface="Roboto"/>
                <a:ea typeface="Roboto"/>
                <a:cs typeface="Roboto"/>
                <a:sym typeface="Roboto"/>
              </a:rPr>
              <a:t>Lasso Regression</a:t>
            </a:r>
            <a:endParaRPr/>
          </a:p>
          <a:p>
            <a:pPr marL="182563" marR="0" lvl="0" indent="-182563" algn="l" rtl="0">
              <a:lnSpc>
                <a:spcPct val="150000"/>
              </a:lnSpc>
              <a:spcBef>
                <a:spcPts val="0"/>
              </a:spcBef>
              <a:spcAft>
                <a:spcPts val="0"/>
              </a:spcAft>
              <a:buClr>
                <a:srgbClr val="404040"/>
              </a:buClr>
              <a:buSzPts val="1800"/>
              <a:buFont typeface="Arial"/>
              <a:buChar char="•"/>
            </a:pPr>
            <a:r>
              <a:rPr lang="en-US" sz="1400" b="0" i="0" u="none" strike="noStrike" cap="none">
                <a:solidFill>
                  <a:srgbClr val="404040"/>
                </a:solidFill>
                <a:latin typeface="Roboto"/>
                <a:ea typeface="Roboto"/>
                <a:cs typeface="Roboto"/>
                <a:sym typeface="Roboto"/>
              </a:rPr>
              <a:t>Ridge Regression</a:t>
            </a:r>
            <a:endParaRPr sz="1400" b="0" i="0" u="none" strike="noStrike" cap="none">
              <a:solidFill>
                <a:srgbClr val="404040"/>
              </a:solidFill>
              <a:latin typeface="Roboto"/>
              <a:ea typeface="Roboto"/>
              <a:cs typeface="Roboto"/>
              <a:sym typeface="Roboto"/>
            </a:endParaRPr>
          </a:p>
        </p:txBody>
      </p:sp>
      <p:sp>
        <p:nvSpPr>
          <p:cNvPr id="240" name="Google Shape;240;p14"/>
          <p:cNvSpPr txBox="1"/>
          <p:nvPr/>
        </p:nvSpPr>
        <p:spPr>
          <a:xfrm>
            <a:off x="6299800" y="4280350"/>
            <a:ext cx="2666400" cy="2447400"/>
          </a:xfrm>
          <a:prstGeom prst="rect">
            <a:avLst/>
          </a:prstGeom>
          <a:solidFill>
            <a:schemeClr val="lt1"/>
          </a:solidFill>
          <a:ln w="25400" cap="flat" cmpd="sng">
            <a:solidFill>
              <a:schemeClr val="accent3"/>
            </a:solidFill>
            <a:prstDash val="solid"/>
            <a:round/>
            <a:headEnd type="none" w="sm" len="sm"/>
            <a:tailEnd type="none" w="sm" len="sm"/>
          </a:ln>
        </p:spPr>
        <p:txBody>
          <a:bodyPr spcFirstLastPara="1" wrap="square" lIns="91425" tIns="91425" rIns="91425" bIns="91425" anchor="t" anchorCtr="0">
            <a:spAutoFit/>
          </a:bodyPr>
          <a:lstStyle/>
          <a:p>
            <a:pPr marL="182563" marR="0" lvl="0" indent="-182563" algn="l" rtl="0">
              <a:lnSpc>
                <a:spcPct val="150000"/>
              </a:lnSpc>
              <a:spcBef>
                <a:spcPts val="0"/>
              </a:spcBef>
              <a:spcAft>
                <a:spcPts val="0"/>
              </a:spcAft>
              <a:buClr>
                <a:srgbClr val="404040"/>
              </a:buClr>
              <a:buSzPts val="1800"/>
              <a:buFont typeface="Arial"/>
              <a:buChar char="•"/>
            </a:pPr>
            <a:r>
              <a:rPr lang="en-US" sz="1400" b="0" i="0" u="none" strike="noStrike" cap="none">
                <a:solidFill>
                  <a:srgbClr val="404040"/>
                </a:solidFill>
                <a:latin typeface="Roboto"/>
                <a:ea typeface="Roboto"/>
                <a:cs typeface="Roboto"/>
                <a:sym typeface="Roboto"/>
              </a:rPr>
              <a:t>K-Means Clustering</a:t>
            </a:r>
            <a:endParaRPr/>
          </a:p>
          <a:p>
            <a:pPr marL="182563" marR="0" lvl="0" indent="-182563" algn="l" rtl="0">
              <a:lnSpc>
                <a:spcPct val="150000"/>
              </a:lnSpc>
              <a:spcBef>
                <a:spcPts val="0"/>
              </a:spcBef>
              <a:spcAft>
                <a:spcPts val="0"/>
              </a:spcAft>
              <a:buClr>
                <a:srgbClr val="404040"/>
              </a:buClr>
              <a:buSzPts val="1800"/>
              <a:buFont typeface="Arial"/>
              <a:buChar char="•"/>
            </a:pPr>
            <a:r>
              <a:rPr lang="en-US" sz="1400" b="0" i="0" u="none" strike="noStrike" cap="none">
                <a:solidFill>
                  <a:srgbClr val="404040"/>
                </a:solidFill>
                <a:latin typeface="Roboto"/>
                <a:ea typeface="Roboto"/>
                <a:cs typeface="Roboto"/>
                <a:sym typeface="Roboto"/>
              </a:rPr>
              <a:t>Mean-shift Clustering</a:t>
            </a:r>
            <a:endParaRPr/>
          </a:p>
          <a:p>
            <a:pPr marL="182563" marR="0" lvl="0" indent="-182563" algn="l" rtl="0">
              <a:lnSpc>
                <a:spcPct val="150000"/>
              </a:lnSpc>
              <a:spcBef>
                <a:spcPts val="0"/>
              </a:spcBef>
              <a:spcAft>
                <a:spcPts val="0"/>
              </a:spcAft>
              <a:buClr>
                <a:srgbClr val="404040"/>
              </a:buClr>
              <a:buSzPts val="1800"/>
              <a:buFont typeface="Arial"/>
              <a:buChar char="•"/>
            </a:pPr>
            <a:r>
              <a:rPr lang="en-US" sz="1400" b="0" i="0" u="none" strike="noStrike" cap="none">
                <a:solidFill>
                  <a:srgbClr val="404040"/>
                </a:solidFill>
                <a:latin typeface="Roboto"/>
                <a:ea typeface="Roboto"/>
                <a:cs typeface="Roboto"/>
                <a:sym typeface="Roboto"/>
              </a:rPr>
              <a:t>DBSCAN Clustering</a:t>
            </a:r>
            <a:endParaRPr/>
          </a:p>
          <a:p>
            <a:pPr marL="182563" marR="0" lvl="0" indent="-182563" algn="l" rtl="0">
              <a:lnSpc>
                <a:spcPct val="150000"/>
              </a:lnSpc>
              <a:spcBef>
                <a:spcPts val="0"/>
              </a:spcBef>
              <a:spcAft>
                <a:spcPts val="0"/>
              </a:spcAft>
              <a:buClr>
                <a:srgbClr val="404040"/>
              </a:buClr>
              <a:buSzPts val="1800"/>
              <a:buFont typeface="Arial"/>
              <a:buChar char="•"/>
            </a:pPr>
            <a:r>
              <a:rPr lang="en-US" sz="1400" b="0" i="0" u="none" strike="noStrike" cap="none">
                <a:solidFill>
                  <a:srgbClr val="404040"/>
                </a:solidFill>
                <a:latin typeface="Roboto"/>
                <a:ea typeface="Roboto"/>
                <a:cs typeface="Roboto"/>
                <a:sym typeface="Roboto"/>
              </a:rPr>
              <a:t>Agglomerative Hierarchical Clustering</a:t>
            </a:r>
            <a:endParaRPr/>
          </a:p>
          <a:p>
            <a:pPr marL="182563" marR="0" lvl="0" indent="-182563" algn="l" rtl="0">
              <a:lnSpc>
                <a:spcPct val="150000"/>
              </a:lnSpc>
              <a:spcBef>
                <a:spcPts val="0"/>
              </a:spcBef>
              <a:spcAft>
                <a:spcPts val="0"/>
              </a:spcAft>
              <a:buClr>
                <a:srgbClr val="404040"/>
              </a:buClr>
              <a:buSzPts val="1800"/>
              <a:buFont typeface="Arial"/>
              <a:buChar char="•"/>
            </a:pPr>
            <a:r>
              <a:rPr lang="en-US" sz="1400" b="0" i="0" u="none" strike="noStrike" cap="none">
                <a:solidFill>
                  <a:srgbClr val="404040"/>
                </a:solidFill>
                <a:latin typeface="Roboto"/>
                <a:ea typeface="Roboto"/>
                <a:cs typeface="Roboto"/>
                <a:sym typeface="Roboto"/>
              </a:rPr>
              <a:t>Gaussian Mixture</a:t>
            </a:r>
            <a:endParaRPr sz="1400" b="0" i="0" u="none" strike="noStrike" cap="none">
              <a:solidFill>
                <a:srgbClr val="404040"/>
              </a:solidFill>
              <a:latin typeface="Roboto"/>
              <a:ea typeface="Roboto"/>
              <a:cs typeface="Roboto"/>
              <a:sym typeface="Roboto"/>
            </a:endParaRPr>
          </a:p>
        </p:txBody>
      </p:sp>
      <p:sp>
        <p:nvSpPr>
          <p:cNvPr id="241" name="Google Shape;241;p14"/>
          <p:cNvSpPr txBox="1"/>
          <p:nvPr/>
        </p:nvSpPr>
        <p:spPr>
          <a:xfrm>
            <a:off x="9129225" y="4280351"/>
            <a:ext cx="2666400" cy="1293000"/>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182563" marR="0" lvl="0" indent="-182563" algn="l" rtl="0">
              <a:lnSpc>
                <a:spcPct val="150000"/>
              </a:lnSpc>
              <a:spcBef>
                <a:spcPts val="0"/>
              </a:spcBef>
              <a:spcAft>
                <a:spcPts val="0"/>
              </a:spcAft>
              <a:buClr>
                <a:srgbClr val="404040"/>
              </a:buClr>
              <a:buSzPts val="1800"/>
              <a:buFont typeface="Arial"/>
              <a:buChar char="•"/>
            </a:pPr>
            <a:r>
              <a:rPr lang="en-US" sz="1400" b="0" i="0" u="none" strike="noStrike" cap="none">
                <a:solidFill>
                  <a:srgbClr val="404040"/>
                </a:solidFill>
                <a:latin typeface="Roboto"/>
                <a:ea typeface="Roboto"/>
                <a:cs typeface="Roboto"/>
                <a:sym typeface="Roboto"/>
              </a:rPr>
              <a:t>Q-Learning</a:t>
            </a:r>
            <a:endParaRPr/>
          </a:p>
          <a:p>
            <a:pPr marL="182563" marR="0" lvl="0" indent="-182563" algn="l" rtl="0">
              <a:lnSpc>
                <a:spcPct val="150000"/>
              </a:lnSpc>
              <a:spcBef>
                <a:spcPts val="0"/>
              </a:spcBef>
              <a:spcAft>
                <a:spcPts val="0"/>
              </a:spcAft>
              <a:buClr>
                <a:srgbClr val="404040"/>
              </a:buClr>
              <a:buSzPts val="1800"/>
              <a:buFont typeface="Arial"/>
              <a:buChar char="•"/>
            </a:pPr>
            <a:r>
              <a:rPr lang="en-US" sz="1400" b="0" i="0" u="none" strike="noStrike" cap="none">
                <a:solidFill>
                  <a:srgbClr val="404040"/>
                </a:solidFill>
                <a:latin typeface="Roboto"/>
                <a:ea typeface="Roboto"/>
                <a:cs typeface="Roboto"/>
                <a:sym typeface="Roboto"/>
              </a:rPr>
              <a:t>R-Learning</a:t>
            </a:r>
            <a:endParaRPr/>
          </a:p>
          <a:p>
            <a:pPr marL="182563" marR="0" lvl="0" indent="-182563" algn="l" rtl="0">
              <a:lnSpc>
                <a:spcPct val="150000"/>
              </a:lnSpc>
              <a:spcBef>
                <a:spcPts val="0"/>
              </a:spcBef>
              <a:spcAft>
                <a:spcPts val="0"/>
              </a:spcAft>
              <a:buClr>
                <a:srgbClr val="404040"/>
              </a:buClr>
              <a:buSzPts val="1800"/>
              <a:buFont typeface="Arial"/>
              <a:buChar char="•"/>
            </a:pPr>
            <a:r>
              <a:rPr lang="en-US" sz="1400" b="0" i="0" u="none" strike="noStrike" cap="none">
                <a:solidFill>
                  <a:srgbClr val="404040"/>
                </a:solidFill>
                <a:latin typeface="Roboto"/>
                <a:ea typeface="Roboto"/>
                <a:cs typeface="Roboto"/>
                <a:sym typeface="Roboto"/>
              </a:rPr>
              <a:t>TD Learning</a:t>
            </a:r>
            <a:endParaRPr sz="1400" b="0" i="0" u="none" strike="noStrike" cap="none">
              <a:solidFill>
                <a:srgbClr val="404040"/>
              </a:solidFill>
              <a:latin typeface="Roboto"/>
              <a:ea typeface="Roboto"/>
              <a:cs typeface="Roboto"/>
              <a:sym typeface="Roboto"/>
            </a:endParaRPr>
          </a:p>
        </p:txBody>
      </p:sp>
      <p:cxnSp>
        <p:nvCxnSpPr>
          <p:cNvPr id="242" name="Google Shape;242;p14"/>
          <p:cNvCxnSpPr>
            <a:stCxn id="225" idx="2"/>
            <a:endCxn id="238" idx="0"/>
          </p:cNvCxnSpPr>
          <p:nvPr/>
        </p:nvCxnSpPr>
        <p:spPr>
          <a:xfrm>
            <a:off x="1729628" y="3874655"/>
            <a:ext cx="0" cy="405600"/>
          </a:xfrm>
          <a:prstGeom prst="straightConnector1">
            <a:avLst/>
          </a:prstGeom>
          <a:noFill/>
          <a:ln w="38100" cap="flat" cmpd="sng">
            <a:solidFill>
              <a:srgbClr val="7F7F7F"/>
            </a:solidFill>
            <a:prstDash val="solid"/>
            <a:round/>
            <a:headEnd type="none" w="sm" len="sm"/>
            <a:tailEnd type="triangle" w="med" len="med"/>
          </a:ln>
        </p:spPr>
      </p:cxnSp>
      <p:cxnSp>
        <p:nvCxnSpPr>
          <p:cNvPr id="243" name="Google Shape;243;p14"/>
          <p:cNvCxnSpPr>
            <a:stCxn id="226" idx="2"/>
            <a:endCxn id="239" idx="0"/>
          </p:cNvCxnSpPr>
          <p:nvPr/>
        </p:nvCxnSpPr>
        <p:spPr>
          <a:xfrm>
            <a:off x="4752696" y="3874655"/>
            <a:ext cx="0" cy="405600"/>
          </a:xfrm>
          <a:prstGeom prst="straightConnector1">
            <a:avLst/>
          </a:prstGeom>
          <a:noFill/>
          <a:ln w="38100" cap="flat" cmpd="sng">
            <a:solidFill>
              <a:srgbClr val="7F7F7F"/>
            </a:solidFill>
            <a:prstDash val="solid"/>
            <a:round/>
            <a:headEnd type="none" w="sm" len="sm"/>
            <a:tailEnd type="triangle" w="med" len="med"/>
          </a:ln>
        </p:spPr>
      </p:cxnSp>
      <p:cxnSp>
        <p:nvCxnSpPr>
          <p:cNvPr id="244" name="Google Shape;244;p14"/>
          <p:cNvCxnSpPr>
            <a:stCxn id="228" idx="2"/>
            <a:endCxn id="240" idx="0"/>
          </p:cNvCxnSpPr>
          <p:nvPr/>
        </p:nvCxnSpPr>
        <p:spPr>
          <a:xfrm>
            <a:off x="7632952" y="3875347"/>
            <a:ext cx="0" cy="405000"/>
          </a:xfrm>
          <a:prstGeom prst="straightConnector1">
            <a:avLst/>
          </a:prstGeom>
          <a:noFill/>
          <a:ln w="38100" cap="flat" cmpd="sng">
            <a:solidFill>
              <a:srgbClr val="7F7F7F"/>
            </a:solidFill>
            <a:prstDash val="solid"/>
            <a:round/>
            <a:headEnd type="none" w="sm" len="sm"/>
            <a:tailEnd type="triangle" w="med" len="med"/>
          </a:ln>
        </p:spPr>
      </p:cxnSp>
      <p:cxnSp>
        <p:nvCxnSpPr>
          <p:cNvPr id="245" name="Google Shape;245;p14"/>
          <p:cNvCxnSpPr>
            <a:stCxn id="230" idx="2"/>
            <a:endCxn id="241" idx="0"/>
          </p:cNvCxnSpPr>
          <p:nvPr/>
        </p:nvCxnSpPr>
        <p:spPr>
          <a:xfrm>
            <a:off x="10462373" y="3874656"/>
            <a:ext cx="0" cy="405600"/>
          </a:xfrm>
          <a:prstGeom prst="straightConnector1">
            <a:avLst/>
          </a:prstGeom>
          <a:noFill/>
          <a:ln w="38100" cap="flat" cmpd="sng">
            <a:solidFill>
              <a:srgbClr val="7F7F7F"/>
            </a:solidFill>
            <a:prstDash val="solid"/>
            <a:round/>
            <a:headEnd type="none" w="sm" len="sm"/>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5"/>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Industry Specific Applications - Machine Learning</a:t>
            </a:r>
            <a:endParaRPr sz="1400" b="0" i="0" u="none" strike="noStrike" cap="none">
              <a:solidFill>
                <a:srgbClr val="000000"/>
              </a:solidFill>
              <a:latin typeface="Arial"/>
              <a:ea typeface="Arial"/>
              <a:cs typeface="Arial"/>
              <a:sym typeface="Arial"/>
            </a:endParaRPr>
          </a:p>
        </p:txBody>
      </p:sp>
      <p:sp>
        <p:nvSpPr>
          <p:cNvPr id="252" name="Google Shape;252;p15"/>
          <p:cNvSpPr txBox="1"/>
          <p:nvPr/>
        </p:nvSpPr>
        <p:spPr>
          <a:xfrm>
            <a:off x="227012" y="1317116"/>
            <a:ext cx="11737975" cy="4801284"/>
          </a:xfrm>
          <a:prstGeom prst="rect">
            <a:avLst/>
          </a:prstGeom>
          <a:noFill/>
          <a:ln>
            <a:noFill/>
          </a:ln>
        </p:spPr>
        <p:txBody>
          <a:bodyPr spcFirstLastPara="1" wrap="square" lIns="91425" tIns="91425" rIns="91425" bIns="91425" anchor="ctr" anchorCtr="0">
            <a:spAutoFit/>
          </a:bodyPr>
          <a:lstStyle/>
          <a:p>
            <a:pPr marL="114300" marR="0" lvl="0" indent="0" algn="l" rtl="0">
              <a:lnSpc>
                <a:spcPct val="100000"/>
              </a:lnSpc>
              <a:spcBef>
                <a:spcPts val="0"/>
              </a:spcBef>
              <a:spcAft>
                <a:spcPts val="0"/>
              </a:spcAft>
              <a:buNone/>
            </a:pPr>
            <a:r>
              <a:rPr lang="en-US" sz="2000" b="1" i="0" u="none" strike="noStrike" cap="none">
                <a:solidFill>
                  <a:schemeClr val="dk1"/>
                </a:solidFill>
                <a:latin typeface="Roboto"/>
                <a:ea typeface="Roboto"/>
                <a:cs typeface="Roboto"/>
                <a:sym typeface="Roboto"/>
              </a:rPr>
              <a:t>Machine Learning Applications in Finance</a:t>
            </a:r>
            <a:endParaRPr/>
          </a:p>
          <a:p>
            <a:pPr marL="457200" marR="0" lvl="0" indent="-342900" algn="l" rtl="0">
              <a:lnSpc>
                <a:spcPct val="100000"/>
              </a:lnSpc>
              <a:spcBef>
                <a:spcPts val="120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Analysts use machine learning in the financial services sector to automate trading activities, detect fraud, and provide financial advising services to their clients.</a:t>
            </a:r>
            <a:endParaRPr/>
          </a:p>
          <a:p>
            <a:pPr marL="114300" marR="0" lvl="0" indent="0" algn="l" rtl="0">
              <a:lnSpc>
                <a:spcPct val="100000"/>
              </a:lnSpc>
              <a:spcBef>
                <a:spcPts val="1200"/>
              </a:spcBef>
              <a:spcAft>
                <a:spcPts val="0"/>
              </a:spcAft>
              <a:buNone/>
            </a:pPr>
            <a:r>
              <a:rPr lang="en-US" sz="2000" b="1" i="0" u="none" strike="noStrike" cap="none">
                <a:solidFill>
                  <a:schemeClr val="dk1"/>
                </a:solidFill>
                <a:latin typeface="Roboto"/>
                <a:ea typeface="Roboto"/>
                <a:cs typeface="Roboto"/>
                <a:sym typeface="Roboto"/>
              </a:rPr>
              <a:t>Machine Learning Applications in Business</a:t>
            </a:r>
            <a:endParaRPr/>
          </a:p>
          <a:p>
            <a:pPr marL="457200" marR="0" lvl="0" indent="-342900" algn="l" rtl="0">
              <a:lnSpc>
                <a:spcPct val="100000"/>
              </a:lnSpc>
              <a:spcBef>
                <a:spcPts val="120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Machine learning offers businesses an extensive number of ways to boost their effectiveness, efficiency, and offerings. Chatbots, for example, allows businesses to provide faster, more flexible customer service without employing a call center or making customers wait on hold for the next available representative.</a:t>
            </a:r>
            <a:endParaRPr/>
          </a:p>
          <a:p>
            <a:pPr marL="114300" marR="0" lvl="0" indent="0" algn="l" rtl="0">
              <a:lnSpc>
                <a:spcPct val="100000"/>
              </a:lnSpc>
              <a:spcBef>
                <a:spcPts val="1200"/>
              </a:spcBef>
              <a:spcAft>
                <a:spcPts val="0"/>
              </a:spcAft>
              <a:buNone/>
            </a:pPr>
            <a:r>
              <a:rPr lang="en-US" sz="2000" b="1" i="0" u="none" strike="noStrike" cap="none">
                <a:solidFill>
                  <a:schemeClr val="dk1"/>
                </a:solidFill>
                <a:latin typeface="Roboto"/>
                <a:ea typeface="Roboto"/>
                <a:cs typeface="Roboto"/>
                <a:sym typeface="Roboto"/>
              </a:rPr>
              <a:t>Machine Learning Applications in Retail</a:t>
            </a:r>
            <a:endParaRPr/>
          </a:p>
          <a:p>
            <a:pPr marL="457200" marR="0" lvl="0" indent="-342900" algn="l" rtl="0">
              <a:lnSpc>
                <a:spcPct val="100000"/>
              </a:lnSpc>
              <a:spcBef>
                <a:spcPts val="1200"/>
              </a:spcBef>
              <a:spcAft>
                <a:spcPts val="120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As we’ve already mentioned, machine learning can be incredibly helpful in understanding and decreasing customer churn (i.e., the rate at which a business loses customers each year), which is a large focus point for many retail companies.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6"/>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Real-World Examples: Machine Learning</a:t>
            </a:r>
            <a:endParaRPr sz="1400" b="0" i="0" u="none" strike="noStrike" cap="none">
              <a:solidFill>
                <a:srgbClr val="000000"/>
              </a:solidFill>
              <a:latin typeface="Arial"/>
              <a:ea typeface="Arial"/>
              <a:cs typeface="Arial"/>
              <a:sym typeface="Arial"/>
            </a:endParaRPr>
          </a:p>
        </p:txBody>
      </p:sp>
      <p:sp>
        <p:nvSpPr>
          <p:cNvPr id="259" name="Google Shape;259;p16"/>
          <p:cNvSpPr txBox="1"/>
          <p:nvPr/>
        </p:nvSpPr>
        <p:spPr>
          <a:xfrm>
            <a:off x="227013" y="1344127"/>
            <a:ext cx="6943809" cy="5109061"/>
          </a:xfrm>
          <a:prstGeom prst="rect">
            <a:avLst/>
          </a:prstGeom>
          <a:noFill/>
          <a:ln>
            <a:noFill/>
          </a:ln>
        </p:spPr>
        <p:txBody>
          <a:bodyPr spcFirstLastPara="1" wrap="square" lIns="91425" tIns="91425" rIns="91425" bIns="91425" anchor="ctr" anchorCtr="0">
            <a:spAutoFit/>
          </a:bodyPr>
          <a:lstStyle/>
          <a:p>
            <a:pPr marL="114300" marR="0" lvl="0" indent="0" algn="l" rtl="0">
              <a:lnSpc>
                <a:spcPct val="100000"/>
              </a:lnSpc>
              <a:spcBef>
                <a:spcPts val="0"/>
              </a:spcBef>
              <a:spcAft>
                <a:spcPts val="0"/>
              </a:spcAft>
              <a:buNone/>
            </a:pPr>
            <a:r>
              <a:rPr lang="en-US" sz="2000" b="1" i="0" u="none" strike="noStrike" cap="none">
                <a:solidFill>
                  <a:schemeClr val="dk1"/>
                </a:solidFill>
                <a:latin typeface="Roboto"/>
                <a:ea typeface="Roboto"/>
                <a:cs typeface="Roboto"/>
                <a:sym typeface="Roboto"/>
              </a:rPr>
              <a:t>Image recognition</a:t>
            </a:r>
            <a:endParaRPr/>
          </a:p>
          <a:p>
            <a:pPr marL="114300" marR="0" lvl="0" indent="0" algn="l" rtl="0">
              <a:lnSpc>
                <a:spcPct val="100000"/>
              </a:lnSpc>
              <a:spcBef>
                <a:spcPts val="1200"/>
              </a:spcBef>
              <a:spcAft>
                <a:spcPts val="0"/>
              </a:spcAft>
              <a:buNone/>
            </a:pPr>
            <a:r>
              <a:rPr lang="en-US" sz="2000" b="0" i="0" u="none" strike="noStrike" cap="none">
                <a:solidFill>
                  <a:schemeClr val="dk1"/>
                </a:solidFill>
                <a:latin typeface="Roboto"/>
                <a:ea typeface="Roboto"/>
                <a:cs typeface="Roboto"/>
                <a:sym typeface="Roboto"/>
              </a:rPr>
              <a:t>Image recognition is a well-known and widespread example of machine learning in the real world. It can identify an object as a digital image based on the intensity of the pixels in black-and-white or color images.</a:t>
            </a:r>
            <a:endParaRPr/>
          </a:p>
          <a:p>
            <a:pPr marL="114300" marR="0" lvl="0" indent="0" algn="l" rtl="0">
              <a:lnSpc>
                <a:spcPct val="100000"/>
              </a:lnSpc>
              <a:spcBef>
                <a:spcPts val="1200"/>
              </a:spcBef>
              <a:spcAft>
                <a:spcPts val="0"/>
              </a:spcAft>
              <a:buNone/>
            </a:pPr>
            <a:r>
              <a:rPr lang="en-US" sz="2000" b="1" i="0" u="none" strike="noStrike" cap="none">
                <a:solidFill>
                  <a:schemeClr val="dk1"/>
                </a:solidFill>
                <a:latin typeface="Roboto"/>
                <a:ea typeface="Roboto"/>
                <a:cs typeface="Roboto"/>
                <a:sym typeface="Roboto"/>
              </a:rPr>
              <a:t>Speech recognition</a:t>
            </a:r>
            <a:endParaRPr/>
          </a:p>
          <a:p>
            <a:pPr marL="114300" marR="0" lvl="0" indent="0" algn="l" rtl="0">
              <a:lnSpc>
                <a:spcPct val="100000"/>
              </a:lnSpc>
              <a:spcBef>
                <a:spcPts val="1200"/>
              </a:spcBef>
              <a:spcAft>
                <a:spcPts val="0"/>
              </a:spcAft>
              <a:buNone/>
            </a:pPr>
            <a:r>
              <a:rPr lang="en-US" sz="2000" b="0" i="0" u="none" strike="noStrike" cap="none">
                <a:solidFill>
                  <a:schemeClr val="dk1"/>
                </a:solidFill>
                <a:latin typeface="Roboto"/>
                <a:ea typeface="Roboto"/>
                <a:cs typeface="Roboto"/>
                <a:sym typeface="Roboto"/>
              </a:rPr>
              <a:t>Machine learning can translate speech into text. Certain software applications can convert live voice and recorded speech into a text file.</a:t>
            </a:r>
            <a:endParaRPr/>
          </a:p>
          <a:p>
            <a:pPr marL="114300" marR="0" lvl="0" indent="0" algn="l" rtl="0">
              <a:lnSpc>
                <a:spcPct val="100000"/>
              </a:lnSpc>
              <a:spcBef>
                <a:spcPts val="1200"/>
              </a:spcBef>
              <a:spcAft>
                <a:spcPts val="0"/>
              </a:spcAft>
              <a:buNone/>
            </a:pPr>
            <a:r>
              <a:rPr lang="en-US" sz="2000" b="1" i="0" u="none" strike="noStrike" cap="none">
                <a:solidFill>
                  <a:schemeClr val="dk1"/>
                </a:solidFill>
                <a:latin typeface="Roboto"/>
                <a:ea typeface="Roboto"/>
                <a:cs typeface="Roboto"/>
                <a:sym typeface="Roboto"/>
              </a:rPr>
              <a:t>Medical diagnosis</a:t>
            </a:r>
            <a:endParaRPr/>
          </a:p>
          <a:p>
            <a:pPr marL="114300" marR="0" lvl="0" indent="0" algn="l" rtl="0">
              <a:lnSpc>
                <a:spcPct val="100000"/>
              </a:lnSpc>
              <a:spcBef>
                <a:spcPts val="1200"/>
              </a:spcBef>
              <a:spcAft>
                <a:spcPts val="1200"/>
              </a:spcAft>
              <a:buNone/>
            </a:pPr>
            <a:r>
              <a:rPr lang="en-US" sz="2000" b="0" i="0" u="none" strike="noStrike" cap="none">
                <a:solidFill>
                  <a:schemeClr val="dk1"/>
                </a:solidFill>
                <a:latin typeface="Roboto"/>
                <a:ea typeface="Roboto"/>
                <a:cs typeface="Roboto"/>
                <a:sym typeface="Roboto"/>
              </a:rPr>
              <a:t>Machine learning can help with the diagnosis of diseases. Many physicians use chatbots with speech recognition capabilities to discern patterns in symptoms.</a:t>
            </a:r>
            <a:endParaRPr/>
          </a:p>
        </p:txBody>
      </p:sp>
      <p:pic>
        <p:nvPicPr>
          <p:cNvPr id="260" name="Google Shape;260;p16" descr="Icon&#10;&#10;Description automatically generated"/>
          <p:cNvPicPr preferRelativeResize="0"/>
          <p:nvPr/>
        </p:nvPicPr>
        <p:blipFill rotWithShape="1">
          <a:blip r:embed="rId3">
            <a:alphaModFix/>
          </a:blip>
          <a:srcRect/>
          <a:stretch/>
        </p:blipFill>
        <p:spPr>
          <a:xfrm>
            <a:off x="7838650" y="1744884"/>
            <a:ext cx="3600000" cy="3600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7"/>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Real-World Examples: Machine Learning</a:t>
            </a:r>
            <a:endParaRPr sz="1400" b="0" i="0" u="none" strike="noStrike" cap="none">
              <a:solidFill>
                <a:srgbClr val="000000"/>
              </a:solidFill>
              <a:latin typeface="Arial"/>
              <a:ea typeface="Arial"/>
              <a:cs typeface="Arial"/>
              <a:sym typeface="Arial"/>
            </a:endParaRPr>
          </a:p>
        </p:txBody>
      </p:sp>
      <p:sp>
        <p:nvSpPr>
          <p:cNvPr id="267" name="Google Shape;267;p17"/>
          <p:cNvSpPr txBox="1"/>
          <p:nvPr/>
        </p:nvSpPr>
        <p:spPr>
          <a:xfrm>
            <a:off x="227013" y="1951687"/>
            <a:ext cx="6462546" cy="2954625"/>
          </a:xfrm>
          <a:prstGeom prst="rect">
            <a:avLst/>
          </a:prstGeom>
          <a:noFill/>
          <a:ln>
            <a:noFill/>
          </a:ln>
        </p:spPr>
        <p:txBody>
          <a:bodyPr spcFirstLastPara="1" wrap="square" lIns="91425" tIns="91425" rIns="91425" bIns="91425" anchor="ctr" anchorCtr="0">
            <a:spAutoFit/>
          </a:bodyPr>
          <a:lstStyle/>
          <a:p>
            <a:pPr marL="114300" marR="0" lvl="0" indent="0" algn="l" rtl="0">
              <a:lnSpc>
                <a:spcPct val="100000"/>
              </a:lnSpc>
              <a:spcBef>
                <a:spcPts val="0"/>
              </a:spcBef>
              <a:spcAft>
                <a:spcPts val="0"/>
              </a:spcAft>
              <a:buNone/>
            </a:pPr>
            <a:r>
              <a:rPr lang="en-US" sz="2000" b="1" i="0" u="none" strike="noStrike" cap="none">
                <a:solidFill>
                  <a:schemeClr val="dk1"/>
                </a:solidFill>
                <a:latin typeface="Roboto"/>
                <a:ea typeface="Roboto"/>
                <a:cs typeface="Roboto"/>
                <a:sym typeface="Roboto"/>
              </a:rPr>
              <a:t>Statistical arbitrage</a:t>
            </a:r>
            <a:endParaRPr/>
          </a:p>
          <a:p>
            <a:pPr marL="114300" marR="0" lvl="0" indent="0" algn="l" rtl="0">
              <a:lnSpc>
                <a:spcPct val="100000"/>
              </a:lnSpc>
              <a:spcBef>
                <a:spcPts val="1200"/>
              </a:spcBef>
              <a:spcAft>
                <a:spcPts val="0"/>
              </a:spcAft>
              <a:buNone/>
            </a:pPr>
            <a:r>
              <a:rPr lang="en-US" sz="2000" b="0" i="0" u="none" strike="noStrike" cap="none">
                <a:solidFill>
                  <a:schemeClr val="dk1"/>
                </a:solidFill>
                <a:latin typeface="Roboto"/>
                <a:ea typeface="Roboto"/>
                <a:cs typeface="Roboto"/>
                <a:sym typeface="Roboto"/>
              </a:rPr>
              <a:t>Arbitrage is an automated trading strategy used in finance to manage a large volume of securities.</a:t>
            </a:r>
            <a:endParaRPr/>
          </a:p>
          <a:p>
            <a:pPr marL="114300" marR="0" lvl="0" indent="0" algn="l" rtl="0">
              <a:lnSpc>
                <a:spcPct val="100000"/>
              </a:lnSpc>
              <a:spcBef>
                <a:spcPts val="1200"/>
              </a:spcBef>
              <a:spcAft>
                <a:spcPts val="0"/>
              </a:spcAft>
              <a:buNone/>
            </a:pPr>
            <a:r>
              <a:rPr lang="en-US" sz="2000" b="1" i="0" u="none" strike="noStrike" cap="none">
                <a:solidFill>
                  <a:schemeClr val="dk1"/>
                </a:solidFill>
                <a:latin typeface="Roboto"/>
                <a:ea typeface="Roboto"/>
                <a:cs typeface="Roboto"/>
                <a:sym typeface="Roboto"/>
              </a:rPr>
              <a:t>Predictive analytics</a:t>
            </a:r>
            <a:endParaRPr/>
          </a:p>
          <a:p>
            <a:pPr marL="114300" marR="0" lvl="0" indent="0" algn="l" rtl="0">
              <a:lnSpc>
                <a:spcPct val="100000"/>
              </a:lnSpc>
              <a:spcBef>
                <a:spcPts val="1200"/>
              </a:spcBef>
              <a:spcAft>
                <a:spcPts val="1200"/>
              </a:spcAft>
              <a:buNone/>
            </a:pPr>
            <a:r>
              <a:rPr lang="en-US" sz="2000" b="0" i="0" u="none" strike="noStrike" cap="none">
                <a:solidFill>
                  <a:schemeClr val="dk1"/>
                </a:solidFill>
                <a:latin typeface="Roboto"/>
                <a:ea typeface="Roboto"/>
                <a:cs typeface="Roboto"/>
                <a:sym typeface="Roboto"/>
              </a:rPr>
              <a:t>Machine learning can classify available data into groups, which are then defined by rules set by analysts.</a:t>
            </a:r>
            <a:endParaRPr/>
          </a:p>
        </p:txBody>
      </p:sp>
      <p:pic>
        <p:nvPicPr>
          <p:cNvPr id="268" name="Google Shape;268;p17" descr="Icon&#10;&#10;Description automatically generated"/>
          <p:cNvPicPr preferRelativeResize="0"/>
          <p:nvPr/>
        </p:nvPicPr>
        <p:blipFill rotWithShape="1">
          <a:blip r:embed="rId3">
            <a:alphaModFix/>
          </a:blip>
          <a:srcRect/>
          <a:stretch/>
        </p:blipFill>
        <p:spPr>
          <a:xfrm>
            <a:off x="7838650" y="1744884"/>
            <a:ext cx="3600000" cy="3600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8"/>
          <p:cNvSpPr txBox="1"/>
          <p:nvPr/>
        </p:nvSpPr>
        <p:spPr>
          <a:xfrm>
            <a:off x="227012" y="1580031"/>
            <a:ext cx="11737975" cy="4339619"/>
          </a:xfrm>
          <a:prstGeom prst="rect">
            <a:avLst/>
          </a:prstGeom>
          <a:noFill/>
          <a:ln>
            <a:noFill/>
          </a:ln>
        </p:spPr>
        <p:txBody>
          <a:bodyPr spcFirstLastPara="1" wrap="square" lIns="91425" tIns="91425" rIns="91425" bIns="91425" anchor="ctr" anchorCtr="0">
            <a:spAutoFit/>
          </a:bodyPr>
          <a:lstStyle/>
          <a:p>
            <a:pPr marL="114300" marR="0" lvl="0" indent="0" algn="l" rtl="0">
              <a:lnSpc>
                <a:spcPct val="100000"/>
              </a:lnSpc>
              <a:spcBef>
                <a:spcPts val="0"/>
              </a:spcBef>
              <a:spcAft>
                <a:spcPts val="0"/>
              </a:spcAft>
              <a:buNone/>
            </a:pPr>
            <a:r>
              <a:rPr lang="en-US" sz="2000" b="0" i="0" u="none" strike="noStrike" cap="none">
                <a:solidFill>
                  <a:schemeClr val="dk1"/>
                </a:solidFill>
                <a:latin typeface="Roboto"/>
                <a:ea typeface="Roboto"/>
                <a:cs typeface="Roboto"/>
                <a:sym typeface="Roboto"/>
              </a:rPr>
              <a:t>What is the difference between supervised learning and unsupervised learning?</a:t>
            </a:r>
            <a:endParaRPr/>
          </a:p>
          <a:p>
            <a:pPr marL="571500" marR="0" lvl="0" indent="-457200" algn="l" rtl="0">
              <a:lnSpc>
                <a:spcPct val="100000"/>
              </a:lnSpc>
              <a:spcBef>
                <a:spcPts val="1200"/>
              </a:spcBef>
              <a:spcAft>
                <a:spcPts val="0"/>
              </a:spcAft>
              <a:buClr>
                <a:schemeClr val="dk1"/>
              </a:buClr>
              <a:buSzPts val="2000"/>
              <a:buFont typeface="Roboto"/>
              <a:buAutoNum type="arabicPeriod"/>
            </a:pPr>
            <a:r>
              <a:rPr lang="en-US" sz="2000" b="0" i="0" u="none" strike="noStrike" cap="none">
                <a:solidFill>
                  <a:schemeClr val="dk1"/>
                </a:solidFill>
                <a:latin typeface="Roboto"/>
                <a:ea typeface="Roboto"/>
                <a:cs typeface="Roboto"/>
                <a:sym typeface="Roboto"/>
              </a:rPr>
              <a:t>Dataset with target labels.</a:t>
            </a:r>
            <a:endParaRPr/>
          </a:p>
          <a:p>
            <a:pPr marL="571500" marR="0" lvl="0" indent="-457200" algn="l" rtl="0">
              <a:lnSpc>
                <a:spcPct val="100000"/>
              </a:lnSpc>
              <a:spcBef>
                <a:spcPts val="1200"/>
              </a:spcBef>
              <a:spcAft>
                <a:spcPts val="0"/>
              </a:spcAft>
              <a:buClr>
                <a:schemeClr val="dk1"/>
              </a:buClr>
              <a:buSzPts val="2000"/>
              <a:buFont typeface="Roboto"/>
              <a:buAutoNum type="arabicPeriod"/>
            </a:pPr>
            <a:r>
              <a:rPr lang="en-US" sz="2000" b="0" i="0" u="none" strike="noStrike" cap="none">
                <a:solidFill>
                  <a:schemeClr val="dk1"/>
                </a:solidFill>
                <a:latin typeface="Roboto"/>
                <a:ea typeface="Roboto"/>
                <a:cs typeface="Roboto"/>
                <a:sym typeface="Roboto"/>
              </a:rPr>
              <a:t>Dataset without target labels.</a:t>
            </a:r>
            <a:endParaRPr/>
          </a:p>
          <a:p>
            <a:pPr marL="571500" marR="0" lvl="0" indent="-330200" algn="l" rtl="0">
              <a:lnSpc>
                <a:spcPct val="100000"/>
              </a:lnSpc>
              <a:spcBef>
                <a:spcPts val="1200"/>
              </a:spcBef>
              <a:spcAft>
                <a:spcPts val="0"/>
              </a:spcAft>
              <a:buClr>
                <a:schemeClr val="dk1"/>
              </a:buClr>
              <a:buSzPts val="2000"/>
              <a:buFont typeface="Roboto"/>
              <a:buNone/>
            </a:pPr>
            <a:endParaRPr sz="2000" b="0" i="0" u="none" strike="noStrike" cap="none">
              <a:solidFill>
                <a:schemeClr val="dk1"/>
              </a:solidFill>
              <a:latin typeface="Roboto"/>
              <a:ea typeface="Roboto"/>
              <a:cs typeface="Roboto"/>
              <a:sym typeface="Roboto"/>
            </a:endParaRPr>
          </a:p>
          <a:p>
            <a:pPr marL="114300" marR="0" lvl="0" indent="0" algn="l" rtl="0">
              <a:lnSpc>
                <a:spcPct val="100000"/>
              </a:lnSpc>
              <a:spcBef>
                <a:spcPts val="1200"/>
              </a:spcBef>
              <a:spcAft>
                <a:spcPts val="0"/>
              </a:spcAft>
              <a:buNone/>
            </a:pPr>
            <a:r>
              <a:rPr lang="en-US" sz="2000" b="0" i="0" u="none" strike="noStrike" cap="none">
                <a:solidFill>
                  <a:schemeClr val="dk1"/>
                </a:solidFill>
                <a:latin typeface="Roboto"/>
                <a:ea typeface="Roboto"/>
                <a:cs typeface="Roboto"/>
                <a:sym typeface="Roboto"/>
              </a:rPr>
              <a:t>Machine learning model requires small data in complex algorithms.</a:t>
            </a:r>
            <a:endParaRPr/>
          </a:p>
          <a:p>
            <a:pPr marL="571500" marR="0" lvl="0" indent="-457200" algn="l" rtl="0">
              <a:lnSpc>
                <a:spcPct val="100000"/>
              </a:lnSpc>
              <a:spcBef>
                <a:spcPts val="1200"/>
              </a:spcBef>
              <a:spcAft>
                <a:spcPts val="0"/>
              </a:spcAft>
              <a:buClr>
                <a:schemeClr val="dk1"/>
              </a:buClr>
              <a:buSzPts val="2000"/>
              <a:buFont typeface="Roboto"/>
              <a:buAutoNum type="arabicPeriod"/>
            </a:pPr>
            <a:r>
              <a:rPr lang="en-US" sz="2000" b="0" i="0" u="none" strike="noStrike" cap="none">
                <a:solidFill>
                  <a:schemeClr val="dk1"/>
                </a:solidFill>
                <a:latin typeface="Roboto"/>
                <a:ea typeface="Roboto"/>
                <a:cs typeface="Roboto"/>
                <a:sym typeface="Roboto"/>
              </a:rPr>
              <a:t>True</a:t>
            </a:r>
            <a:endParaRPr/>
          </a:p>
          <a:p>
            <a:pPr marL="571500" marR="0" lvl="0" indent="-457200" algn="l" rtl="0">
              <a:lnSpc>
                <a:spcPct val="100000"/>
              </a:lnSpc>
              <a:spcBef>
                <a:spcPts val="1200"/>
              </a:spcBef>
              <a:spcAft>
                <a:spcPts val="0"/>
              </a:spcAft>
              <a:buClr>
                <a:schemeClr val="dk1"/>
              </a:buClr>
              <a:buSzPts val="2000"/>
              <a:buFont typeface="Roboto"/>
              <a:buAutoNum type="arabicPeriod"/>
            </a:pPr>
            <a:r>
              <a:rPr lang="en-US" sz="2000" b="0" i="0" u="none" strike="noStrike" cap="none">
                <a:solidFill>
                  <a:schemeClr val="dk1"/>
                </a:solidFill>
                <a:latin typeface="Roboto"/>
                <a:ea typeface="Roboto"/>
                <a:cs typeface="Roboto"/>
                <a:sym typeface="Roboto"/>
              </a:rPr>
              <a:t>False</a:t>
            </a:r>
            <a:endParaRPr/>
          </a:p>
          <a:p>
            <a:pPr marL="571500" marR="0" lvl="0" indent="-330200" algn="l" rtl="0">
              <a:lnSpc>
                <a:spcPct val="100000"/>
              </a:lnSpc>
              <a:spcBef>
                <a:spcPts val="1200"/>
              </a:spcBef>
              <a:spcAft>
                <a:spcPts val="0"/>
              </a:spcAft>
              <a:buClr>
                <a:schemeClr val="dk1"/>
              </a:buClr>
              <a:buSzPts val="2000"/>
              <a:buFont typeface="Roboto"/>
              <a:buNone/>
            </a:pPr>
            <a:endParaRPr sz="2000" b="0" i="0" u="none" strike="noStrike" cap="none">
              <a:solidFill>
                <a:schemeClr val="dk1"/>
              </a:solidFill>
              <a:latin typeface="Roboto"/>
              <a:ea typeface="Roboto"/>
              <a:cs typeface="Roboto"/>
              <a:sym typeface="Roboto"/>
            </a:endParaRPr>
          </a:p>
          <a:p>
            <a:pPr marL="114300" marR="0" lvl="0" indent="0" algn="l" rtl="0">
              <a:lnSpc>
                <a:spcPct val="100000"/>
              </a:lnSpc>
              <a:spcBef>
                <a:spcPts val="1200"/>
              </a:spcBef>
              <a:spcAft>
                <a:spcPts val="1200"/>
              </a:spcAft>
              <a:buNone/>
            </a:pPr>
            <a:r>
              <a:rPr lang="en-US" sz="2000" b="0" i="0" u="none" strike="noStrike" cap="none">
                <a:solidFill>
                  <a:schemeClr val="dk1"/>
                </a:solidFill>
                <a:latin typeface="Roboto"/>
                <a:ea typeface="Roboto"/>
                <a:cs typeface="Roboto"/>
                <a:sym typeface="Roboto"/>
              </a:rPr>
              <a:t>Statistical models work on _______ data/ observations.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9"/>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Methods of Machine Learning</a:t>
            </a:r>
            <a:endParaRPr sz="1400" b="0" i="0" u="none" strike="noStrike" cap="none">
              <a:solidFill>
                <a:srgbClr val="000000"/>
              </a:solidFill>
              <a:latin typeface="Arial"/>
              <a:ea typeface="Arial"/>
              <a:cs typeface="Arial"/>
              <a:sym typeface="Arial"/>
            </a:endParaRPr>
          </a:p>
        </p:txBody>
      </p:sp>
      <p:sp>
        <p:nvSpPr>
          <p:cNvPr id="280" name="Google Shape;280;p19"/>
          <p:cNvSpPr txBox="1"/>
          <p:nvPr/>
        </p:nvSpPr>
        <p:spPr>
          <a:xfrm>
            <a:off x="114718" y="1277049"/>
            <a:ext cx="6462546" cy="646300"/>
          </a:xfrm>
          <a:prstGeom prst="rect">
            <a:avLst/>
          </a:prstGeom>
          <a:noFill/>
          <a:ln>
            <a:noFill/>
          </a:ln>
        </p:spPr>
        <p:txBody>
          <a:bodyPr spcFirstLastPara="1" wrap="square" lIns="91425" tIns="91425" rIns="91425" bIns="91425" anchor="ctr" anchorCtr="0">
            <a:spAutoFit/>
          </a:bodyPr>
          <a:lstStyle/>
          <a:p>
            <a:pPr marL="114300" marR="0" lvl="0" indent="0" algn="l" rtl="0">
              <a:lnSpc>
                <a:spcPct val="100000"/>
              </a:lnSpc>
              <a:spcBef>
                <a:spcPts val="0"/>
              </a:spcBef>
              <a:spcAft>
                <a:spcPts val="1200"/>
              </a:spcAft>
              <a:buNone/>
            </a:pPr>
            <a:r>
              <a:rPr lang="en-US" sz="2000" b="1" i="0" u="none" strike="noStrike" cap="none">
                <a:solidFill>
                  <a:schemeClr val="dk1"/>
                </a:solidFill>
                <a:latin typeface="Roboto"/>
                <a:ea typeface="Roboto"/>
                <a:cs typeface="Roboto"/>
                <a:sym typeface="Roboto"/>
              </a:rPr>
              <a:t>Data Splitting Techniques</a:t>
            </a:r>
            <a:endParaRPr/>
          </a:p>
        </p:txBody>
      </p:sp>
      <p:sp>
        <p:nvSpPr>
          <p:cNvPr id="281" name="Google Shape;281;p19"/>
          <p:cNvSpPr/>
          <p:nvPr/>
        </p:nvSpPr>
        <p:spPr>
          <a:xfrm>
            <a:off x="3531942" y="2095874"/>
            <a:ext cx="5128114" cy="1186904"/>
          </a:xfrm>
          <a:prstGeom prst="roundRect">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73175" tIns="73175" rIns="73175" bIns="731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Original Labelled Data</a:t>
            </a:r>
            <a:endParaRPr sz="2400" b="0" i="0" u="none" strike="noStrike" cap="none">
              <a:solidFill>
                <a:schemeClr val="dk1"/>
              </a:solidFill>
              <a:latin typeface="Arial"/>
              <a:ea typeface="Arial"/>
              <a:cs typeface="Arial"/>
              <a:sym typeface="Arial"/>
            </a:endParaRPr>
          </a:p>
        </p:txBody>
      </p:sp>
      <p:sp>
        <p:nvSpPr>
          <p:cNvPr id="282" name="Google Shape;282;p19"/>
          <p:cNvSpPr/>
          <p:nvPr/>
        </p:nvSpPr>
        <p:spPr>
          <a:xfrm>
            <a:off x="2032015" y="3781278"/>
            <a:ext cx="2376989" cy="980845"/>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63100" tIns="63100" rIns="63100" bIns="63100"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Training Set</a:t>
            </a:r>
            <a:endParaRPr sz="2400" b="0" i="0" u="none" strike="noStrike" cap="none">
              <a:solidFill>
                <a:schemeClr val="dk1"/>
              </a:solidFill>
              <a:latin typeface="Arial"/>
              <a:ea typeface="Arial"/>
              <a:cs typeface="Arial"/>
              <a:sym typeface="Arial"/>
            </a:endParaRPr>
          </a:p>
        </p:txBody>
      </p:sp>
      <p:sp>
        <p:nvSpPr>
          <p:cNvPr id="283" name="Google Shape;283;p19"/>
          <p:cNvSpPr/>
          <p:nvPr/>
        </p:nvSpPr>
        <p:spPr>
          <a:xfrm>
            <a:off x="4907505" y="3781278"/>
            <a:ext cx="2376989" cy="980845"/>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63100" tIns="63100" rIns="63100" bIns="63100"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Validation Set</a:t>
            </a:r>
            <a:endParaRPr sz="2400" b="0" i="0" u="none" strike="noStrike" cap="none">
              <a:solidFill>
                <a:schemeClr val="dk1"/>
              </a:solidFill>
              <a:latin typeface="Arial"/>
              <a:ea typeface="Arial"/>
              <a:cs typeface="Arial"/>
              <a:sym typeface="Arial"/>
            </a:endParaRPr>
          </a:p>
        </p:txBody>
      </p:sp>
      <p:sp>
        <p:nvSpPr>
          <p:cNvPr id="284" name="Google Shape;284;p19"/>
          <p:cNvSpPr/>
          <p:nvPr/>
        </p:nvSpPr>
        <p:spPr>
          <a:xfrm>
            <a:off x="7782994" y="3781278"/>
            <a:ext cx="2376989" cy="980845"/>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63100" tIns="63100" rIns="63100" bIns="63100"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Test Set</a:t>
            </a:r>
            <a:endParaRPr sz="2400" b="0" i="0" u="none" strike="noStrike" cap="none">
              <a:solidFill>
                <a:schemeClr val="dk1"/>
              </a:solidFill>
              <a:latin typeface="Arial"/>
              <a:ea typeface="Arial"/>
              <a:cs typeface="Arial"/>
              <a:sym typeface="Arial"/>
            </a:endParaRPr>
          </a:p>
        </p:txBody>
      </p:sp>
      <p:cxnSp>
        <p:nvCxnSpPr>
          <p:cNvPr id="285" name="Google Shape;285;p19"/>
          <p:cNvCxnSpPr>
            <a:stCxn id="281" idx="2"/>
            <a:endCxn id="282" idx="0"/>
          </p:cNvCxnSpPr>
          <p:nvPr/>
        </p:nvCxnSpPr>
        <p:spPr>
          <a:xfrm rot="5400000">
            <a:off x="4408949" y="2094328"/>
            <a:ext cx="498600" cy="2875500"/>
          </a:xfrm>
          <a:prstGeom prst="bentConnector3">
            <a:avLst>
              <a:gd name="adj1" fmla="val 50000"/>
            </a:avLst>
          </a:prstGeom>
          <a:noFill/>
          <a:ln w="28575" cap="flat" cmpd="sng">
            <a:solidFill>
              <a:srgbClr val="7F7F7F"/>
            </a:solidFill>
            <a:prstDash val="solid"/>
            <a:round/>
            <a:headEnd type="none" w="sm" len="sm"/>
            <a:tailEnd type="triangle" w="lg" len="lg"/>
          </a:ln>
        </p:spPr>
      </p:cxnSp>
      <p:cxnSp>
        <p:nvCxnSpPr>
          <p:cNvPr id="286" name="Google Shape;286;p19"/>
          <p:cNvCxnSpPr>
            <a:stCxn id="281" idx="2"/>
            <a:endCxn id="284" idx="0"/>
          </p:cNvCxnSpPr>
          <p:nvPr/>
        </p:nvCxnSpPr>
        <p:spPr>
          <a:xfrm rot="-5400000" flipH="1">
            <a:off x="7284449" y="2094328"/>
            <a:ext cx="498600" cy="2875500"/>
          </a:xfrm>
          <a:prstGeom prst="bentConnector3">
            <a:avLst>
              <a:gd name="adj1" fmla="val 50000"/>
            </a:avLst>
          </a:prstGeom>
          <a:noFill/>
          <a:ln w="28575" cap="flat" cmpd="sng">
            <a:solidFill>
              <a:srgbClr val="7F7F7F"/>
            </a:solidFill>
            <a:prstDash val="solid"/>
            <a:round/>
            <a:headEnd type="none" w="sm" len="sm"/>
            <a:tailEnd type="triangle" w="lg" len="lg"/>
          </a:ln>
        </p:spPr>
      </p:cxnSp>
      <p:cxnSp>
        <p:nvCxnSpPr>
          <p:cNvPr id="287" name="Google Shape;287;p19"/>
          <p:cNvCxnSpPr>
            <a:stCxn id="281" idx="2"/>
            <a:endCxn id="283" idx="0"/>
          </p:cNvCxnSpPr>
          <p:nvPr/>
        </p:nvCxnSpPr>
        <p:spPr>
          <a:xfrm rot="-5400000" flipH="1">
            <a:off x="5846999" y="3531778"/>
            <a:ext cx="498600" cy="600"/>
          </a:xfrm>
          <a:prstGeom prst="bentConnector3">
            <a:avLst>
              <a:gd name="adj1" fmla="val 50000"/>
            </a:avLst>
          </a:prstGeom>
          <a:noFill/>
          <a:ln w="28575" cap="flat" cmpd="sng">
            <a:solidFill>
              <a:srgbClr val="7F7F7F"/>
            </a:solidFill>
            <a:prstDash val="solid"/>
            <a:round/>
            <a:headEnd type="none" w="sm" len="sm"/>
            <a:tailEnd type="triangle" w="lg" len="lg"/>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0"/>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Methods of Machine Learning</a:t>
            </a:r>
            <a:endParaRPr sz="1400" b="0" i="0" u="none" strike="noStrike" cap="none">
              <a:solidFill>
                <a:srgbClr val="000000"/>
              </a:solidFill>
              <a:latin typeface="Arial"/>
              <a:ea typeface="Arial"/>
              <a:cs typeface="Arial"/>
              <a:sym typeface="Arial"/>
            </a:endParaRPr>
          </a:p>
        </p:txBody>
      </p:sp>
      <p:sp>
        <p:nvSpPr>
          <p:cNvPr id="294" name="Google Shape;294;p20"/>
          <p:cNvSpPr txBox="1"/>
          <p:nvPr/>
        </p:nvSpPr>
        <p:spPr>
          <a:xfrm>
            <a:off x="114718" y="1046217"/>
            <a:ext cx="6462546" cy="1107965"/>
          </a:xfrm>
          <a:prstGeom prst="rect">
            <a:avLst/>
          </a:prstGeom>
          <a:noFill/>
          <a:ln>
            <a:noFill/>
          </a:ln>
        </p:spPr>
        <p:txBody>
          <a:bodyPr spcFirstLastPara="1" wrap="square" lIns="91425" tIns="91425" rIns="91425" bIns="91425" anchor="ctr" anchorCtr="0">
            <a:spAutoFit/>
          </a:bodyPr>
          <a:lstStyle/>
          <a:p>
            <a:pPr marL="114300" marR="0" lvl="0" indent="0" algn="l" rtl="0">
              <a:lnSpc>
                <a:spcPct val="100000"/>
              </a:lnSpc>
              <a:spcBef>
                <a:spcPts val="0"/>
              </a:spcBef>
              <a:spcAft>
                <a:spcPts val="0"/>
              </a:spcAft>
              <a:buNone/>
            </a:pPr>
            <a:r>
              <a:rPr lang="en-US" sz="2000" b="1" i="0" u="none" strike="noStrike" cap="none">
                <a:solidFill>
                  <a:schemeClr val="dk1"/>
                </a:solidFill>
                <a:latin typeface="Roboto"/>
                <a:ea typeface="Roboto"/>
                <a:cs typeface="Roboto"/>
                <a:sym typeface="Roboto"/>
              </a:rPr>
              <a:t>Data Splitting Techniques</a:t>
            </a:r>
            <a:endParaRPr/>
          </a:p>
          <a:p>
            <a:pPr marL="114300" marR="0" lvl="0" indent="0" algn="l" rtl="0">
              <a:lnSpc>
                <a:spcPct val="100000"/>
              </a:lnSpc>
              <a:spcBef>
                <a:spcPts val="1200"/>
              </a:spcBef>
              <a:spcAft>
                <a:spcPts val="1200"/>
              </a:spcAft>
              <a:buNone/>
            </a:pPr>
            <a:endParaRPr sz="2000" b="1" i="0" u="none" strike="noStrike" cap="none">
              <a:solidFill>
                <a:schemeClr val="dk1"/>
              </a:solidFill>
              <a:latin typeface="Roboto"/>
              <a:ea typeface="Roboto"/>
              <a:cs typeface="Roboto"/>
              <a:sym typeface="Roboto"/>
            </a:endParaRPr>
          </a:p>
        </p:txBody>
      </p:sp>
      <p:sp>
        <p:nvSpPr>
          <p:cNvPr id="295" name="Google Shape;295;p20"/>
          <p:cNvSpPr txBox="1"/>
          <p:nvPr/>
        </p:nvSpPr>
        <p:spPr>
          <a:xfrm>
            <a:off x="227012" y="2154182"/>
            <a:ext cx="11737975" cy="3108513"/>
          </a:xfrm>
          <a:prstGeom prst="rect">
            <a:avLst/>
          </a:prstGeom>
          <a:noFill/>
          <a:ln>
            <a:noFill/>
          </a:ln>
        </p:spPr>
        <p:txBody>
          <a:bodyPr spcFirstLastPara="1" wrap="square" lIns="91425" tIns="91425" rIns="91425" bIns="91425" anchor="ctr" anchorCtr="0">
            <a:spAutoFit/>
          </a:bodyPr>
          <a:lstStyle/>
          <a:p>
            <a:pPr marL="457200" marR="0" lvl="0" indent="-342900" algn="l" rtl="0">
              <a:lnSpc>
                <a:spcPct val="100000"/>
              </a:lnSpc>
              <a:spcBef>
                <a:spcPts val="0"/>
              </a:spcBef>
              <a:spcAft>
                <a:spcPts val="0"/>
              </a:spcAft>
              <a:buClr>
                <a:schemeClr val="dk1"/>
              </a:buClr>
              <a:buSzPts val="2000"/>
              <a:buFont typeface="Arial"/>
              <a:buChar char="•"/>
            </a:pPr>
            <a:r>
              <a:rPr lang="en-US" sz="2000" b="1" i="0" u="none" strike="noStrike" cap="none">
                <a:solidFill>
                  <a:schemeClr val="dk1"/>
                </a:solidFill>
                <a:latin typeface="Roboto"/>
                <a:ea typeface="Roboto"/>
                <a:cs typeface="Roboto"/>
                <a:sym typeface="Roboto"/>
              </a:rPr>
              <a:t>Training set</a:t>
            </a:r>
            <a:r>
              <a:rPr lang="en-US" sz="2000" b="0" i="0" u="none" strike="noStrike" cap="none">
                <a:solidFill>
                  <a:schemeClr val="dk1"/>
                </a:solidFill>
                <a:latin typeface="Roboto"/>
                <a:ea typeface="Roboto"/>
                <a:cs typeface="Roboto"/>
                <a:sym typeface="Roboto"/>
              </a:rPr>
              <a:t>: The data you will use to train your model will be fed into an algorithm that generates a model. This model maps inputs to outputs.</a:t>
            </a:r>
            <a:endParaRPr/>
          </a:p>
          <a:p>
            <a:pPr marL="457200" marR="0" lvl="0" indent="-342900" algn="l" rtl="0">
              <a:lnSpc>
                <a:spcPct val="100000"/>
              </a:lnSpc>
              <a:spcBef>
                <a:spcPts val="1200"/>
              </a:spcBef>
              <a:spcAft>
                <a:spcPts val="0"/>
              </a:spcAft>
              <a:buClr>
                <a:schemeClr val="dk1"/>
              </a:buClr>
              <a:buSzPts val="2000"/>
              <a:buFont typeface="Arial"/>
              <a:buChar char="•"/>
            </a:pPr>
            <a:r>
              <a:rPr lang="en-US" sz="2000" b="1" i="0" u="none" strike="noStrike" cap="none">
                <a:solidFill>
                  <a:schemeClr val="dk1"/>
                </a:solidFill>
                <a:latin typeface="Roboto"/>
                <a:ea typeface="Roboto"/>
                <a:cs typeface="Roboto"/>
                <a:sym typeface="Roboto"/>
              </a:rPr>
              <a:t>Validation set</a:t>
            </a:r>
            <a:r>
              <a:rPr lang="en-US" sz="2000" b="0" i="0" u="none" strike="noStrike" cap="none">
                <a:solidFill>
                  <a:schemeClr val="dk1"/>
                </a:solidFill>
                <a:latin typeface="Roboto"/>
                <a:ea typeface="Roboto"/>
                <a:cs typeface="Roboto"/>
                <a:sym typeface="Roboto"/>
              </a:rPr>
              <a:t>: This is smaller than the training set and is used to evaluate the performance of models with different hyperparameter values. It's also used to detect overfitting during the training stages.</a:t>
            </a:r>
            <a:endParaRPr/>
          </a:p>
          <a:p>
            <a:pPr marL="457200" marR="0" lvl="0" indent="-342900" algn="l" rtl="0">
              <a:lnSpc>
                <a:spcPct val="100000"/>
              </a:lnSpc>
              <a:spcBef>
                <a:spcPts val="1200"/>
              </a:spcBef>
              <a:spcAft>
                <a:spcPts val="1200"/>
              </a:spcAft>
              <a:buClr>
                <a:schemeClr val="dk1"/>
              </a:buClr>
              <a:buSzPts val="2000"/>
              <a:buFont typeface="Arial"/>
              <a:buChar char="•"/>
            </a:pPr>
            <a:r>
              <a:rPr lang="en-US" sz="2000" b="1" i="0" u="none" strike="noStrike" cap="none">
                <a:solidFill>
                  <a:schemeClr val="dk1"/>
                </a:solidFill>
                <a:latin typeface="Roboto"/>
                <a:ea typeface="Roboto"/>
                <a:cs typeface="Roboto"/>
                <a:sym typeface="Roboto"/>
              </a:rPr>
              <a:t>Test set</a:t>
            </a:r>
            <a:r>
              <a:rPr lang="en-US" sz="2000" b="0" i="0" u="none" strike="noStrike" cap="none">
                <a:solidFill>
                  <a:schemeClr val="dk1"/>
                </a:solidFill>
                <a:latin typeface="Roboto"/>
                <a:ea typeface="Roboto"/>
                <a:cs typeface="Roboto"/>
                <a:sym typeface="Roboto"/>
              </a:rPr>
              <a:t>: This set is used to get an idea of the final performance of a model after hyperparameter tuning. It's also useful to get an idea of how different models (SVMs, neural networks, random forests, etc.) perform against each other.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Random Selection </a:t>
            </a:r>
            <a:endParaRPr sz="1400" b="0" i="0" u="none" strike="noStrike" cap="none">
              <a:solidFill>
                <a:srgbClr val="000000"/>
              </a:solidFill>
              <a:latin typeface="Arial"/>
              <a:ea typeface="Arial"/>
              <a:cs typeface="Arial"/>
              <a:sym typeface="Arial"/>
            </a:endParaRPr>
          </a:p>
        </p:txBody>
      </p:sp>
      <p:sp>
        <p:nvSpPr>
          <p:cNvPr id="302" name="Google Shape;302;p21"/>
          <p:cNvSpPr txBox="1"/>
          <p:nvPr/>
        </p:nvSpPr>
        <p:spPr>
          <a:xfrm>
            <a:off x="227012" y="1079896"/>
            <a:ext cx="11737975" cy="1723518"/>
          </a:xfrm>
          <a:prstGeom prst="rect">
            <a:avLst/>
          </a:prstGeom>
          <a:noFill/>
          <a:ln>
            <a:noFill/>
          </a:ln>
        </p:spPr>
        <p:txBody>
          <a:bodyPr spcFirstLastPara="1" wrap="square" lIns="91425" tIns="91425" rIns="91425" bIns="91425" anchor="ctr" anchorCtr="0">
            <a:spAutoFit/>
          </a:bodyPr>
          <a:lstStyle/>
          <a:p>
            <a:pPr marL="114300" marR="0" lvl="0" indent="0" algn="l" rtl="0">
              <a:lnSpc>
                <a:spcPct val="100000"/>
              </a:lnSpc>
              <a:spcBef>
                <a:spcPts val="0"/>
              </a:spcBef>
              <a:spcAft>
                <a:spcPts val="0"/>
              </a:spcAft>
              <a:buNone/>
            </a:pPr>
            <a:r>
              <a:rPr lang="en-US" sz="2000" b="1" i="0" u="none" strike="noStrike" cap="none">
                <a:solidFill>
                  <a:schemeClr val="dk1"/>
                </a:solidFill>
                <a:latin typeface="Roboto"/>
                <a:ea typeface="Roboto"/>
                <a:cs typeface="Roboto"/>
                <a:sym typeface="Roboto"/>
              </a:rPr>
              <a:t>Random Selection</a:t>
            </a:r>
            <a:endParaRPr/>
          </a:p>
          <a:p>
            <a:pPr marL="114300" marR="0" lvl="0" indent="0" algn="l" rtl="0">
              <a:lnSpc>
                <a:spcPct val="100000"/>
              </a:lnSpc>
              <a:spcBef>
                <a:spcPts val="1200"/>
              </a:spcBef>
              <a:spcAft>
                <a:spcPts val="1200"/>
              </a:spcAft>
              <a:buNone/>
            </a:pPr>
            <a:r>
              <a:rPr lang="en-US" sz="2000" b="0" i="0" u="none" strike="noStrike" cap="none">
                <a:solidFill>
                  <a:schemeClr val="dk1"/>
                </a:solidFill>
                <a:latin typeface="Roboto"/>
                <a:ea typeface="Roboto"/>
                <a:cs typeface="Roboto"/>
                <a:sym typeface="Roboto"/>
              </a:rPr>
              <a:t>A random sample is a subset of a statistical population, whereas the subset should represent the entire population accurately and equally. To ensure that the sample is random, it is important that the population from which the data comes is stable.</a:t>
            </a:r>
            <a:endParaRPr/>
          </a:p>
        </p:txBody>
      </p:sp>
      <p:pic>
        <p:nvPicPr>
          <p:cNvPr id="303" name="Google Shape;303;p21"/>
          <p:cNvPicPr preferRelativeResize="0"/>
          <p:nvPr/>
        </p:nvPicPr>
        <p:blipFill rotWithShape="1">
          <a:blip r:embed="rId3">
            <a:alphaModFix/>
          </a:blip>
          <a:srcRect/>
          <a:stretch/>
        </p:blipFill>
        <p:spPr>
          <a:xfrm>
            <a:off x="2631856" y="2803414"/>
            <a:ext cx="6928288" cy="3604637"/>
          </a:xfrm>
          <a:prstGeom prst="rect">
            <a:avLst/>
          </a:prstGeom>
          <a:noFill/>
          <a:ln>
            <a:noFill/>
          </a:ln>
        </p:spPr>
      </p:pic>
      <p:sp>
        <p:nvSpPr>
          <p:cNvPr id="304" name="Google Shape;304;p21"/>
          <p:cNvSpPr txBox="1"/>
          <p:nvPr/>
        </p:nvSpPr>
        <p:spPr>
          <a:xfrm>
            <a:off x="6491850" y="6253100"/>
            <a:ext cx="3303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u="sng">
                <a:solidFill>
                  <a:schemeClr val="hlink"/>
                </a:solidFill>
                <a:hlinkClick r:id="rId4"/>
              </a:rPr>
              <a:t>Source</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2"/>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Temporal Selection</a:t>
            </a:r>
            <a:endParaRPr sz="1400" b="0" i="0" u="none" strike="noStrike" cap="none">
              <a:solidFill>
                <a:srgbClr val="000000"/>
              </a:solidFill>
              <a:latin typeface="Arial"/>
              <a:ea typeface="Arial"/>
              <a:cs typeface="Arial"/>
              <a:sym typeface="Arial"/>
            </a:endParaRPr>
          </a:p>
        </p:txBody>
      </p:sp>
      <p:sp>
        <p:nvSpPr>
          <p:cNvPr id="311" name="Google Shape;311;p22"/>
          <p:cNvSpPr txBox="1"/>
          <p:nvPr/>
        </p:nvSpPr>
        <p:spPr>
          <a:xfrm>
            <a:off x="227012" y="1118513"/>
            <a:ext cx="11737975" cy="2031295"/>
          </a:xfrm>
          <a:prstGeom prst="rect">
            <a:avLst/>
          </a:prstGeom>
          <a:noFill/>
          <a:ln>
            <a:noFill/>
          </a:ln>
        </p:spPr>
        <p:txBody>
          <a:bodyPr spcFirstLastPara="1" wrap="square" lIns="91425" tIns="91425" rIns="91425" bIns="91425" anchor="ctr" anchorCtr="0">
            <a:spAutoFit/>
          </a:bodyPr>
          <a:lstStyle/>
          <a:p>
            <a:pPr marL="114300" marR="0" lvl="0" indent="0" algn="l" rtl="0">
              <a:lnSpc>
                <a:spcPct val="100000"/>
              </a:lnSpc>
              <a:spcBef>
                <a:spcPts val="0"/>
              </a:spcBef>
              <a:spcAft>
                <a:spcPts val="0"/>
              </a:spcAft>
              <a:buNone/>
            </a:pPr>
            <a:r>
              <a:rPr lang="en-US" sz="2000" b="1" i="0" u="none" strike="noStrike" cap="none">
                <a:solidFill>
                  <a:schemeClr val="dk1"/>
                </a:solidFill>
                <a:latin typeface="Roboto"/>
                <a:ea typeface="Roboto"/>
                <a:cs typeface="Roboto"/>
                <a:sym typeface="Roboto"/>
              </a:rPr>
              <a:t>Temporal Selection</a:t>
            </a:r>
            <a:endParaRPr/>
          </a:p>
          <a:p>
            <a:pPr marL="114300" marR="0" lvl="0" indent="0" algn="l" rtl="0">
              <a:lnSpc>
                <a:spcPct val="100000"/>
              </a:lnSpc>
              <a:spcBef>
                <a:spcPts val="1200"/>
              </a:spcBef>
              <a:spcAft>
                <a:spcPts val="1200"/>
              </a:spcAft>
              <a:buNone/>
            </a:pPr>
            <a:r>
              <a:rPr lang="en-US" sz="2000" b="0" i="0" u="none" strike="noStrike" cap="none">
                <a:solidFill>
                  <a:schemeClr val="dk1"/>
                </a:solidFill>
                <a:latin typeface="Roboto"/>
                <a:ea typeface="Roboto"/>
                <a:cs typeface="Roboto"/>
                <a:sym typeface="Roboto"/>
              </a:rPr>
              <a:t>Temporal data is simply data that represents a state in time, such as the land-use patterns of Hong Kong in 1990 or the total rainfall in Honolulu on July 1, 2009. Temporal data is collected to analyze weather patterns and other environmental variables, monitor traffic conditions, study demographic trends, and so on.</a:t>
            </a:r>
            <a:endParaRPr/>
          </a:p>
        </p:txBody>
      </p:sp>
      <p:pic>
        <p:nvPicPr>
          <p:cNvPr id="312" name="Google Shape;312;p22"/>
          <p:cNvPicPr preferRelativeResize="0"/>
          <p:nvPr/>
        </p:nvPicPr>
        <p:blipFill rotWithShape="1">
          <a:blip r:embed="rId3">
            <a:alphaModFix/>
          </a:blip>
          <a:srcRect/>
          <a:stretch/>
        </p:blipFill>
        <p:spPr>
          <a:xfrm>
            <a:off x="2888152" y="3149808"/>
            <a:ext cx="6415693" cy="3331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g1257cc91974_0_57"/>
          <p:cNvSpPr txBox="1"/>
          <p:nvPr/>
        </p:nvSpPr>
        <p:spPr>
          <a:xfrm>
            <a:off x="1212850" y="617573"/>
            <a:ext cx="7458183"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US" sz="1800" b="0" i="0" u="none" strike="noStrike" cap="none">
                <a:solidFill>
                  <a:srgbClr val="4A4A4A"/>
                </a:solidFill>
                <a:latin typeface="Roboto"/>
                <a:ea typeface="Roboto"/>
                <a:cs typeface="Roboto"/>
                <a:sym typeface="Roboto"/>
              </a:rPr>
              <a:t>Modeling Overview and Industry Applications </a:t>
            </a:r>
            <a:endParaRPr/>
          </a:p>
        </p:txBody>
      </p:sp>
      <p:sp>
        <p:nvSpPr>
          <p:cNvPr id="71" name="Google Shape;71;g1257cc91974_0_57"/>
          <p:cNvSpPr txBox="1"/>
          <p:nvPr/>
        </p:nvSpPr>
        <p:spPr>
          <a:xfrm>
            <a:off x="222256" y="1374235"/>
            <a:ext cx="11742600" cy="295462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a:solidFill>
                  <a:srgbClr val="202124"/>
                </a:solidFill>
                <a:latin typeface="Roboto"/>
                <a:ea typeface="Roboto"/>
                <a:cs typeface="Roboto"/>
                <a:sym typeface="Roboto"/>
              </a:rPr>
              <a:t>On completion of the session, you should be able to</a:t>
            </a:r>
            <a:r>
              <a:rPr lang="en-US" dirty="0">
                <a:solidFill>
                  <a:schemeClr val="dk1"/>
                </a:solidFill>
              </a:rPr>
              <a:t>: </a:t>
            </a:r>
            <a:endParaRPr dirty="0">
              <a:solidFill>
                <a:schemeClr val="dk1"/>
              </a:solidFill>
            </a:endParaRPr>
          </a:p>
          <a:p>
            <a:pPr marL="457200" lvl="0" indent="-323850" algn="l" rtl="0">
              <a:lnSpc>
                <a:spcPct val="150000"/>
              </a:lnSpc>
              <a:spcBef>
                <a:spcPts val="0"/>
              </a:spcBef>
              <a:spcAft>
                <a:spcPts val="0"/>
              </a:spcAft>
              <a:buClr>
                <a:schemeClr val="dk1"/>
              </a:buClr>
              <a:buSzPts val="1500"/>
              <a:buFont typeface="Roboto"/>
              <a:buChar char="●"/>
            </a:pPr>
            <a:r>
              <a:rPr lang="en-US" sz="2000" dirty="0">
                <a:solidFill>
                  <a:schemeClr val="dk1"/>
                </a:solidFill>
                <a:latin typeface="Roboto"/>
                <a:ea typeface="Roboto"/>
                <a:cs typeface="Roboto"/>
                <a:sym typeface="Roboto"/>
              </a:rPr>
              <a:t>Describe statistical models</a:t>
            </a:r>
            <a:endParaRPr sz="2000" dirty="0">
              <a:solidFill>
                <a:schemeClr val="dk1"/>
              </a:solidFill>
              <a:latin typeface="Roboto"/>
              <a:ea typeface="Roboto"/>
              <a:cs typeface="Roboto"/>
              <a:sym typeface="Roboto"/>
            </a:endParaRPr>
          </a:p>
          <a:p>
            <a:pPr marL="457200" lvl="0" indent="-323850" algn="l" rtl="0">
              <a:lnSpc>
                <a:spcPct val="150000"/>
              </a:lnSpc>
              <a:spcBef>
                <a:spcPts val="0"/>
              </a:spcBef>
              <a:spcAft>
                <a:spcPts val="0"/>
              </a:spcAft>
              <a:buClr>
                <a:schemeClr val="dk1"/>
              </a:buClr>
              <a:buSzPts val="1500"/>
              <a:buFont typeface="Roboto"/>
              <a:buChar char="●"/>
            </a:pPr>
            <a:r>
              <a:rPr lang="en-US" sz="2000" dirty="0">
                <a:solidFill>
                  <a:schemeClr val="dk1"/>
                </a:solidFill>
                <a:latin typeface="Roboto"/>
                <a:ea typeface="Roboto"/>
                <a:cs typeface="Roboto"/>
                <a:sym typeface="Roboto"/>
              </a:rPr>
              <a:t>Discuss about machine learning and large data sets</a:t>
            </a:r>
            <a:endParaRPr sz="2000" dirty="0">
              <a:solidFill>
                <a:schemeClr val="dk1"/>
              </a:solidFill>
              <a:latin typeface="Roboto"/>
              <a:ea typeface="Roboto"/>
              <a:cs typeface="Roboto"/>
              <a:sym typeface="Roboto"/>
            </a:endParaRPr>
          </a:p>
          <a:p>
            <a:pPr marL="457200" lvl="0" indent="-323850" algn="l" rtl="0">
              <a:lnSpc>
                <a:spcPct val="150000"/>
              </a:lnSpc>
              <a:spcBef>
                <a:spcPts val="0"/>
              </a:spcBef>
              <a:spcAft>
                <a:spcPts val="0"/>
              </a:spcAft>
              <a:buClr>
                <a:schemeClr val="dk1"/>
              </a:buClr>
              <a:buSzPts val="1500"/>
              <a:buFont typeface="Roboto"/>
              <a:buChar char="●"/>
            </a:pPr>
            <a:r>
              <a:rPr lang="en-US" sz="2000" dirty="0">
                <a:solidFill>
                  <a:schemeClr val="dk1"/>
                </a:solidFill>
                <a:latin typeface="Roboto"/>
                <a:ea typeface="Roboto"/>
                <a:cs typeface="Roboto"/>
                <a:sym typeface="Roboto"/>
              </a:rPr>
              <a:t>Identify different types of machine learning – supervised, unsupervised, reinforcement learning</a:t>
            </a:r>
            <a:endParaRPr sz="2000" dirty="0">
              <a:solidFill>
                <a:schemeClr val="dk1"/>
              </a:solidFill>
              <a:latin typeface="Roboto"/>
              <a:ea typeface="Roboto"/>
              <a:cs typeface="Roboto"/>
              <a:sym typeface="Roboto"/>
            </a:endParaRPr>
          </a:p>
          <a:p>
            <a:pPr marL="457200" lvl="0" indent="-323850" algn="l" rtl="0">
              <a:lnSpc>
                <a:spcPct val="150000"/>
              </a:lnSpc>
              <a:spcBef>
                <a:spcPts val="0"/>
              </a:spcBef>
              <a:spcAft>
                <a:spcPts val="0"/>
              </a:spcAft>
              <a:buClr>
                <a:schemeClr val="dk1"/>
              </a:buClr>
              <a:buSzPts val="1500"/>
              <a:buFont typeface="Roboto"/>
              <a:buChar char="●"/>
            </a:pPr>
            <a:r>
              <a:rPr lang="en-US" sz="2000" dirty="0">
                <a:solidFill>
                  <a:schemeClr val="dk1"/>
                </a:solidFill>
                <a:latin typeface="Roboto"/>
                <a:ea typeface="Roboto"/>
                <a:cs typeface="Roboto"/>
                <a:sym typeface="Roboto"/>
              </a:rPr>
              <a:t>Describe the real-world applications of machine learning </a:t>
            </a:r>
            <a:endParaRPr sz="2000" dirty="0">
              <a:solidFill>
                <a:schemeClr val="dk1"/>
              </a:solidFill>
              <a:latin typeface="Roboto"/>
              <a:ea typeface="Roboto"/>
              <a:cs typeface="Roboto"/>
              <a:sym typeface="Roboto"/>
            </a:endParaRPr>
          </a:p>
          <a:p>
            <a:pPr marL="457200" lvl="0" indent="-323850" algn="l" rtl="0">
              <a:lnSpc>
                <a:spcPct val="150000"/>
              </a:lnSpc>
              <a:spcBef>
                <a:spcPts val="0"/>
              </a:spcBef>
              <a:spcAft>
                <a:spcPts val="0"/>
              </a:spcAft>
              <a:buClr>
                <a:schemeClr val="dk1"/>
              </a:buClr>
              <a:buSzPts val="1500"/>
              <a:buFont typeface="Roboto"/>
              <a:buChar char="●"/>
            </a:pPr>
            <a:r>
              <a:rPr lang="en-US" sz="2000" dirty="0">
                <a:solidFill>
                  <a:schemeClr val="dk1"/>
                </a:solidFill>
                <a:latin typeface="Roboto"/>
                <a:ea typeface="Roboto"/>
                <a:cs typeface="Roboto"/>
                <a:sym typeface="Roboto"/>
              </a:rPr>
              <a:t>Identify the methods used in machine learning such as train, test, validation, prediction etc. </a:t>
            </a:r>
            <a:endParaRPr sz="2000" dirty="0">
              <a:solidFill>
                <a:srgbClr val="404040"/>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3"/>
          <p:cNvSpPr txBox="1"/>
          <p:nvPr/>
        </p:nvSpPr>
        <p:spPr>
          <a:xfrm>
            <a:off x="1212850" y="110400"/>
            <a:ext cx="10752138" cy="104641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Understanding Random and Temporal Selection in Machine Learning</a:t>
            </a:r>
            <a:endParaRPr sz="1400" b="0" i="0" u="none" strike="noStrike" cap="none">
              <a:solidFill>
                <a:srgbClr val="000000"/>
              </a:solidFill>
              <a:latin typeface="Arial"/>
              <a:ea typeface="Arial"/>
              <a:cs typeface="Arial"/>
              <a:sym typeface="Arial"/>
            </a:endParaRPr>
          </a:p>
        </p:txBody>
      </p:sp>
      <p:grpSp>
        <p:nvGrpSpPr>
          <p:cNvPr id="319" name="Google Shape;319;p23"/>
          <p:cNvGrpSpPr/>
          <p:nvPr/>
        </p:nvGrpSpPr>
        <p:grpSpPr>
          <a:xfrm>
            <a:off x="1212850" y="1156810"/>
            <a:ext cx="4576923" cy="5121897"/>
            <a:chOff x="293562" y="1507503"/>
            <a:chExt cx="4576923" cy="5121897"/>
          </a:xfrm>
        </p:grpSpPr>
        <p:pic>
          <p:nvPicPr>
            <p:cNvPr id="320" name="Google Shape;320;p23"/>
            <p:cNvPicPr preferRelativeResize="0"/>
            <p:nvPr/>
          </p:nvPicPr>
          <p:blipFill rotWithShape="1">
            <a:blip r:embed="rId3">
              <a:alphaModFix/>
            </a:blip>
            <a:srcRect/>
            <a:stretch/>
          </p:blipFill>
          <p:spPr>
            <a:xfrm>
              <a:off x="293562" y="1507503"/>
              <a:ext cx="4576923" cy="3142307"/>
            </a:xfrm>
            <a:prstGeom prst="rect">
              <a:avLst/>
            </a:prstGeom>
            <a:noFill/>
            <a:ln>
              <a:noFill/>
            </a:ln>
          </p:spPr>
        </p:pic>
        <p:sp>
          <p:nvSpPr>
            <p:cNvPr id="321" name="Google Shape;321;p23"/>
            <p:cNvSpPr txBox="1"/>
            <p:nvPr/>
          </p:nvSpPr>
          <p:spPr>
            <a:xfrm>
              <a:off x="293562" y="4649810"/>
              <a:ext cx="4576923" cy="19795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200"/>
                </a:spcAft>
                <a:buClr>
                  <a:srgbClr val="000000"/>
                </a:buClr>
                <a:buSzPts val="2000"/>
                <a:buFont typeface="Arial"/>
                <a:buNone/>
              </a:pPr>
              <a:r>
                <a:rPr lang="en-US" sz="2000" b="0" i="0" u="none" strike="noStrike" cap="none">
                  <a:solidFill>
                    <a:srgbClr val="000000"/>
                  </a:solidFill>
                  <a:latin typeface="Roboto"/>
                  <a:ea typeface="Roboto"/>
                  <a:cs typeface="Roboto"/>
                  <a:sym typeface="Roboto"/>
                </a:rPr>
                <a:t>Random Data Selection is a subset of data from the entire population that aids in inputting data into models with some random effect to understand the prediction in all possible ways.</a:t>
              </a:r>
              <a:endParaRPr sz="2000" b="0" i="0" u="none" strike="noStrike" cap="none">
                <a:solidFill>
                  <a:srgbClr val="000000"/>
                </a:solidFill>
                <a:latin typeface="Roboto"/>
                <a:ea typeface="Roboto"/>
                <a:cs typeface="Roboto"/>
                <a:sym typeface="Roboto"/>
              </a:endParaRPr>
            </a:p>
          </p:txBody>
        </p:sp>
      </p:grpSp>
      <p:grpSp>
        <p:nvGrpSpPr>
          <p:cNvPr id="322" name="Google Shape;322;p23"/>
          <p:cNvGrpSpPr/>
          <p:nvPr/>
        </p:nvGrpSpPr>
        <p:grpSpPr>
          <a:xfrm>
            <a:off x="6588919" y="1156810"/>
            <a:ext cx="4803721" cy="4356407"/>
            <a:chOff x="6095999" y="1507503"/>
            <a:chExt cx="4803721" cy="4356407"/>
          </a:xfrm>
        </p:grpSpPr>
        <p:pic>
          <p:nvPicPr>
            <p:cNvPr id="323" name="Google Shape;323;p23"/>
            <p:cNvPicPr preferRelativeResize="0"/>
            <p:nvPr/>
          </p:nvPicPr>
          <p:blipFill rotWithShape="1">
            <a:blip r:embed="rId4">
              <a:alphaModFix/>
            </a:blip>
            <a:srcRect/>
            <a:stretch/>
          </p:blipFill>
          <p:spPr>
            <a:xfrm>
              <a:off x="6095999" y="1507503"/>
              <a:ext cx="4803721" cy="3142307"/>
            </a:xfrm>
            <a:prstGeom prst="rect">
              <a:avLst/>
            </a:prstGeom>
            <a:noFill/>
            <a:ln>
              <a:noFill/>
            </a:ln>
          </p:spPr>
        </p:pic>
        <p:sp>
          <p:nvSpPr>
            <p:cNvPr id="324" name="Google Shape;324;p23"/>
            <p:cNvSpPr txBox="1"/>
            <p:nvPr/>
          </p:nvSpPr>
          <p:spPr>
            <a:xfrm>
              <a:off x="6095999" y="4649810"/>
              <a:ext cx="4803721" cy="12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200"/>
                </a:spcAft>
                <a:buClr>
                  <a:srgbClr val="000000"/>
                </a:buClr>
                <a:buSzPts val="2000"/>
                <a:buFont typeface="Arial"/>
                <a:buNone/>
              </a:pPr>
              <a:r>
                <a:rPr lang="en-US" sz="2000" b="0" i="0" u="none" strike="noStrike" cap="none">
                  <a:solidFill>
                    <a:srgbClr val="000000"/>
                  </a:solidFill>
                  <a:latin typeface="Roboto"/>
                  <a:ea typeface="Roboto"/>
                  <a:cs typeface="Roboto"/>
                  <a:sym typeface="Roboto"/>
                </a:rPr>
                <a:t>Temporal data selection is time series-driven, which means it aids in the preparation of data sets that change over time. </a:t>
              </a:r>
              <a:endParaRPr sz="2000" b="0" i="0" u="none" strike="noStrike" cap="none">
                <a:solidFill>
                  <a:srgbClr val="000000"/>
                </a:solidFill>
                <a:latin typeface="Roboto"/>
                <a:ea typeface="Roboto"/>
                <a:cs typeface="Roboto"/>
                <a:sym typeface="Roboto"/>
              </a:endParaRPr>
            </a:p>
          </p:txBody>
        </p:sp>
      </p:grpSp>
      <p:cxnSp>
        <p:nvCxnSpPr>
          <p:cNvPr id="325" name="Google Shape;325;p23"/>
          <p:cNvCxnSpPr/>
          <p:nvPr/>
        </p:nvCxnSpPr>
        <p:spPr>
          <a:xfrm>
            <a:off x="6189346" y="1156810"/>
            <a:ext cx="0" cy="5121897"/>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4"/>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Random Seeds in Machine Learning</a:t>
            </a:r>
            <a:endParaRPr sz="1400" b="0" i="0" u="none" strike="noStrike" cap="none">
              <a:solidFill>
                <a:srgbClr val="000000"/>
              </a:solidFill>
              <a:latin typeface="Arial"/>
              <a:ea typeface="Arial"/>
              <a:cs typeface="Arial"/>
              <a:sym typeface="Arial"/>
            </a:endParaRPr>
          </a:p>
        </p:txBody>
      </p:sp>
      <p:sp>
        <p:nvSpPr>
          <p:cNvPr id="332" name="Google Shape;332;p24"/>
          <p:cNvSpPr txBox="1"/>
          <p:nvPr/>
        </p:nvSpPr>
        <p:spPr>
          <a:xfrm>
            <a:off x="227012" y="1234333"/>
            <a:ext cx="11737975" cy="1261854"/>
          </a:xfrm>
          <a:prstGeom prst="rect">
            <a:avLst/>
          </a:prstGeom>
          <a:noFill/>
          <a:ln>
            <a:noFill/>
          </a:ln>
        </p:spPr>
        <p:txBody>
          <a:bodyPr spcFirstLastPara="1" wrap="square" lIns="91425" tIns="91425" rIns="91425" bIns="91425" anchor="ctr" anchorCtr="0">
            <a:spAutoFit/>
          </a:bodyPr>
          <a:lstStyle/>
          <a:p>
            <a:pPr marL="114300" marR="0" lvl="0" indent="0" algn="l" rtl="0">
              <a:lnSpc>
                <a:spcPct val="100000"/>
              </a:lnSpc>
              <a:spcBef>
                <a:spcPts val="0"/>
              </a:spcBef>
              <a:spcAft>
                <a:spcPts val="1200"/>
              </a:spcAft>
              <a:buNone/>
            </a:pPr>
            <a:r>
              <a:rPr lang="en-US" sz="2000" b="0" i="0" u="none" strike="noStrike" cap="none">
                <a:solidFill>
                  <a:schemeClr val="dk1"/>
                </a:solidFill>
                <a:latin typeface="Roboto"/>
                <a:ea typeface="Roboto"/>
                <a:cs typeface="Roboto"/>
                <a:sym typeface="Roboto"/>
              </a:rPr>
              <a:t>A random seed is used to ensure that results are reproducible. In other words, using this parameter ensures that anyone who runs your code again will get the same results. Reproducibility is an extremely important concept in data science and other fields.</a:t>
            </a:r>
            <a:endParaRPr/>
          </a:p>
        </p:txBody>
      </p:sp>
      <p:sp>
        <p:nvSpPr>
          <p:cNvPr id="333" name="Google Shape;333;p24"/>
          <p:cNvSpPr txBox="1"/>
          <p:nvPr/>
        </p:nvSpPr>
        <p:spPr>
          <a:xfrm>
            <a:off x="227011" y="2500833"/>
            <a:ext cx="11737975" cy="2492960"/>
          </a:xfrm>
          <a:prstGeom prst="rect">
            <a:avLst/>
          </a:prstGeom>
          <a:noFill/>
          <a:ln>
            <a:noFill/>
          </a:ln>
        </p:spPr>
        <p:txBody>
          <a:bodyPr spcFirstLastPara="1" wrap="square" lIns="91425" tIns="91425" rIns="91425" bIns="91425" anchor="ctr" anchorCtr="0">
            <a:spAutoFit/>
          </a:bodyPr>
          <a:lstStyle/>
          <a:p>
            <a:pPr marL="114300" marR="0" lvl="0" indent="0" algn="l" rtl="0">
              <a:lnSpc>
                <a:spcPct val="100000"/>
              </a:lnSpc>
              <a:spcBef>
                <a:spcPts val="0"/>
              </a:spcBef>
              <a:spcAft>
                <a:spcPts val="0"/>
              </a:spcAft>
              <a:buNone/>
            </a:pPr>
            <a:r>
              <a:rPr lang="en-US" sz="2000" b="1" i="0" u="none" strike="noStrike" cap="none">
                <a:solidFill>
                  <a:schemeClr val="dk1"/>
                </a:solidFill>
                <a:latin typeface="Roboto"/>
                <a:ea typeface="Roboto"/>
                <a:cs typeface="Roboto"/>
                <a:sym typeface="Roboto"/>
              </a:rPr>
              <a:t>There are two common tasks where they are used:</a:t>
            </a:r>
            <a:endParaRPr/>
          </a:p>
          <a:p>
            <a:pPr marL="457200" marR="0" lvl="0" indent="-342900" algn="l" rtl="0">
              <a:lnSpc>
                <a:spcPct val="100000"/>
              </a:lnSpc>
              <a:spcBef>
                <a:spcPts val="1200"/>
              </a:spcBef>
              <a:spcAft>
                <a:spcPts val="0"/>
              </a:spcAft>
              <a:buClr>
                <a:schemeClr val="dk1"/>
              </a:buClr>
              <a:buSzPts val="2000"/>
              <a:buFont typeface="Arial"/>
              <a:buChar char="•"/>
            </a:pPr>
            <a:r>
              <a:rPr lang="en-US" sz="2000" b="1" i="0" u="none" strike="noStrike" cap="none">
                <a:solidFill>
                  <a:schemeClr val="dk1"/>
                </a:solidFill>
                <a:latin typeface="Roboto"/>
                <a:ea typeface="Roboto"/>
                <a:cs typeface="Roboto"/>
                <a:sym typeface="Roboto"/>
              </a:rPr>
              <a:t>Splitting data into training, validation, and test sets</a:t>
            </a:r>
            <a:r>
              <a:rPr lang="en-US" sz="2000" b="0" i="0" u="none" strike="noStrike" cap="none">
                <a:solidFill>
                  <a:schemeClr val="dk1"/>
                </a:solidFill>
                <a:latin typeface="Roboto"/>
                <a:ea typeface="Roboto"/>
                <a:cs typeface="Roboto"/>
                <a:sym typeface="Roboto"/>
              </a:rPr>
              <a:t>: Random seeds ensure that the data is divided the same way every time the code is run.</a:t>
            </a:r>
            <a:endParaRPr/>
          </a:p>
          <a:p>
            <a:pPr marL="457200" marR="0" lvl="0" indent="-342900" algn="l" rtl="0">
              <a:lnSpc>
                <a:spcPct val="100000"/>
              </a:lnSpc>
              <a:spcBef>
                <a:spcPts val="1200"/>
              </a:spcBef>
              <a:spcAft>
                <a:spcPts val="1200"/>
              </a:spcAft>
              <a:buClr>
                <a:schemeClr val="dk1"/>
              </a:buClr>
              <a:buSzPts val="2000"/>
              <a:buFont typeface="Arial"/>
              <a:buChar char="•"/>
            </a:pPr>
            <a:r>
              <a:rPr lang="en-US" sz="2000" b="1" i="0" u="none" strike="noStrike" cap="none">
                <a:solidFill>
                  <a:schemeClr val="dk1"/>
                </a:solidFill>
                <a:latin typeface="Roboto"/>
                <a:ea typeface="Roboto"/>
                <a:cs typeface="Roboto"/>
                <a:sym typeface="Roboto"/>
              </a:rPr>
              <a:t>Model training</a:t>
            </a:r>
            <a:r>
              <a:rPr lang="en-US" sz="2000" b="0" i="0" u="none" strike="noStrike" cap="none">
                <a:solidFill>
                  <a:schemeClr val="dk1"/>
                </a:solidFill>
                <a:latin typeface="Roboto"/>
                <a:ea typeface="Roboto"/>
                <a:cs typeface="Roboto"/>
                <a:sym typeface="Roboto"/>
              </a:rPr>
              <a:t>: Algorithms such as random forest and gradient boosting are non-deterministic (for a given input, the output is not always the same) and so require a random seed argument for reproducible results.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6"/>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a:solidFill>
                  <a:srgbClr val="FF0001"/>
                </a:solidFill>
                <a:latin typeface="Roboto"/>
                <a:ea typeface="Roboto"/>
                <a:cs typeface="Roboto"/>
                <a:sym typeface="Roboto"/>
              </a:rPr>
              <a:t>Classification &amp; Regression in Machine Learning</a:t>
            </a:r>
            <a:endParaRPr sz="1400" b="0" i="0" u="none" strike="noStrike" cap="none">
              <a:solidFill>
                <a:srgbClr val="000000"/>
              </a:solidFill>
              <a:latin typeface="Arial"/>
              <a:ea typeface="Arial"/>
              <a:cs typeface="Arial"/>
              <a:sym typeface="Arial"/>
            </a:endParaRPr>
          </a:p>
        </p:txBody>
      </p:sp>
      <p:sp>
        <p:nvSpPr>
          <p:cNvPr id="340" name="Google Shape;340;p26"/>
          <p:cNvSpPr txBox="1"/>
          <p:nvPr/>
        </p:nvSpPr>
        <p:spPr>
          <a:xfrm>
            <a:off x="227013" y="1243817"/>
            <a:ext cx="6173788" cy="2185183"/>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spAutoFit/>
          </a:bodyPr>
          <a:lstStyle/>
          <a:p>
            <a:pPr marL="114300" marR="0" lvl="0" indent="0" algn="l" rtl="0">
              <a:lnSpc>
                <a:spcPct val="100000"/>
              </a:lnSpc>
              <a:spcBef>
                <a:spcPts val="0"/>
              </a:spcBef>
              <a:spcAft>
                <a:spcPts val="0"/>
              </a:spcAft>
              <a:buNone/>
            </a:pPr>
            <a:r>
              <a:rPr lang="en-US" sz="2000" b="1" i="0" u="none" strike="noStrike" cap="none">
                <a:solidFill>
                  <a:schemeClr val="dk1"/>
                </a:solidFill>
                <a:latin typeface="Roboto"/>
                <a:ea typeface="Roboto"/>
                <a:cs typeface="Roboto"/>
                <a:sym typeface="Roboto"/>
              </a:rPr>
              <a:t>Classification</a:t>
            </a:r>
            <a:endParaRPr/>
          </a:p>
          <a:p>
            <a:pPr marL="114300" marR="0" lvl="0" indent="0" algn="l" rtl="0">
              <a:lnSpc>
                <a:spcPct val="100000"/>
              </a:lnSpc>
              <a:spcBef>
                <a:spcPts val="1200"/>
              </a:spcBef>
              <a:spcAft>
                <a:spcPts val="1200"/>
              </a:spcAft>
              <a:buNone/>
            </a:pPr>
            <a:r>
              <a:rPr lang="en-US" sz="1800" b="0" i="0" u="none" strike="noStrike" cap="none">
                <a:solidFill>
                  <a:schemeClr val="dk1"/>
                </a:solidFill>
                <a:latin typeface="Roboto"/>
                <a:ea typeface="Roboto"/>
                <a:cs typeface="Roboto"/>
                <a:sym typeface="Roboto"/>
              </a:rPr>
              <a:t>What we have here is a dataset that is labeled with two classes (Y and N). In other words, the algorithm must put a fence in the data to best separate the Ys from the Ns. Our goal is to create a model that can be used to classify new examples correctly.</a:t>
            </a:r>
            <a:endParaRPr/>
          </a:p>
        </p:txBody>
      </p:sp>
      <p:sp>
        <p:nvSpPr>
          <p:cNvPr id="341" name="Google Shape;341;p26"/>
          <p:cNvSpPr txBox="1"/>
          <p:nvPr/>
        </p:nvSpPr>
        <p:spPr>
          <a:xfrm>
            <a:off x="5791200" y="4223817"/>
            <a:ext cx="6173788" cy="1631185"/>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spAutoFit/>
          </a:bodyPr>
          <a:lstStyle/>
          <a:p>
            <a:pPr marL="114300" marR="0" lvl="0" indent="0" algn="l" rtl="0">
              <a:lnSpc>
                <a:spcPct val="100000"/>
              </a:lnSpc>
              <a:spcBef>
                <a:spcPts val="0"/>
              </a:spcBef>
              <a:spcAft>
                <a:spcPts val="0"/>
              </a:spcAft>
              <a:buNone/>
            </a:pPr>
            <a:r>
              <a:rPr lang="en-US" sz="2000" b="1" i="0" u="none" strike="noStrike" cap="none">
                <a:solidFill>
                  <a:schemeClr val="dk1"/>
                </a:solidFill>
                <a:latin typeface="Roboto"/>
                <a:ea typeface="Roboto"/>
                <a:cs typeface="Roboto"/>
                <a:sym typeface="Roboto"/>
              </a:rPr>
              <a:t>Regression</a:t>
            </a:r>
            <a:endParaRPr/>
          </a:p>
          <a:p>
            <a:pPr marL="114300" marR="0" lvl="0" indent="0" algn="l" rtl="0">
              <a:lnSpc>
                <a:spcPct val="100000"/>
              </a:lnSpc>
              <a:spcBef>
                <a:spcPts val="1200"/>
              </a:spcBef>
              <a:spcAft>
                <a:spcPts val="1200"/>
              </a:spcAft>
              <a:buNone/>
            </a:pPr>
            <a:r>
              <a:rPr lang="en-US" sz="1800" b="0" i="0" u="none" strike="noStrike" cap="none">
                <a:solidFill>
                  <a:schemeClr val="dk1"/>
                </a:solidFill>
                <a:latin typeface="Roboto"/>
                <a:ea typeface="Roboto"/>
                <a:cs typeface="Roboto"/>
                <a:sym typeface="Roboto"/>
              </a:rPr>
              <a:t>It is often used as a prediction where the model tries to predict any variables that are continuous in nature, such as demand forecasting, sales forecasting, etc.</a:t>
            </a:r>
            <a:endParaRPr sz="1600" b="0" i="0" u="none" strike="noStrike" cap="none">
              <a:solidFill>
                <a:schemeClr val="dk1"/>
              </a:solidFill>
              <a:latin typeface="Roboto"/>
              <a:ea typeface="Roboto"/>
              <a:cs typeface="Roboto"/>
              <a:sym typeface="Roboto"/>
            </a:endParaRPr>
          </a:p>
        </p:txBody>
      </p:sp>
      <p:pic>
        <p:nvPicPr>
          <p:cNvPr id="342" name="Google Shape;342;p26"/>
          <p:cNvPicPr preferRelativeResize="0"/>
          <p:nvPr/>
        </p:nvPicPr>
        <p:blipFill rotWithShape="1">
          <a:blip r:embed="rId3">
            <a:alphaModFix/>
          </a:blip>
          <a:srcRect/>
          <a:stretch/>
        </p:blipFill>
        <p:spPr>
          <a:xfrm>
            <a:off x="7382048" y="1360664"/>
            <a:ext cx="4582940" cy="1951489"/>
          </a:xfrm>
          <a:prstGeom prst="rect">
            <a:avLst/>
          </a:prstGeom>
          <a:noFill/>
          <a:ln>
            <a:noFill/>
          </a:ln>
        </p:spPr>
      </p:pic>
      <p:pic>
        <p:nvPicPr>
          <p:cNvPr id="343" name="Google Shape;343;p26"/>
          <p:cNvPicPr preferRelativeResize="0"/>
          <p:nvPr/>
        </p:nvPicPr>
        <p:blipFill rotWithShape="1">
          <a:blip r:embed="rId4">
            <a:alphaModFix/>
          </a:blip>
          <a:srcRect/>
          <a:stretch/>
        </p:blipFill>
        <p:spPr>
          <a:xfrm>
            <a:off x="227012" y="3946818"/>
            <a:ext cx="4769462" cy="2185182"/>
          </a:xfrm>
          <a:prstGeom prst="rect">
            <a:avLst/>
          </a:prstGeom>
          <a:noFill/>
          <a:ln>
            <a:noFill/>
          </a:ln>
        </p:spPr>
      </p:pic>
      <p:sp>
        <p:nvSpPr>
          <p:cNvPr id="344" name="Google Shape;344;p26"/>
          <p:cNvSpPr/>
          <p:nvPr/>
        </p:nvSpPr>
        <p:spPr>
          <a:xfrm rot="5400000">
            <a:off x="6645415" y="2124331"/>
            <a:ext cx="492019" cy="424154"/>
          </a:xfrm>
          <a:prstGeom prst="triangle">
            <a:avLst>
              <a:gd name="adj"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 name="Google Shape;345;p26"/>
          <p:cNvSpPr/>
          <p:nvPr/>
        </p:nvSpPr>
        <p:spPr>
          <a:xfrm rot="-5400000" flipH="1">
            <a:off x="5147827" y="4827332"/>
            <a:ext cx="492019" cy="424154"/>
          </a:xfrm>
          <a:prstGeom prst="triangle">
            <a:avLst>
              <a:gd name="adj"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7"/>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Prediction </a:t>
            </a:r>
            <a:r>
              <a:rPr lang="en-US" sz="2800" b="1">
                <a:solidFill>
                  <a:srgbClr val="FF0001"/>
                </a:solidFill>
                <a:latin typeface="Roboto"/>
                <a:ea typeface="Roboto"/>
                <a:cs typeface="Roboto"/>
                <a:sym typeface="Roboto"/>
              </a:rPr>
              <a:t>in ML Algorithm</a:t>
            </a:r>
            <a:endParaRPr sz="1400" b="0" i="0" u="none" strike="noStrike" cap="none">
              <a:solidFill>
                <a:srgbClr val="000000"/>
              </a:solidFill>
              <a:latin typeface="Arial"/>
              <a:ea typeface="Arial"/>
              <a:cs typeface="Arial"/>
              <a:sym typeface="Arial"/>
            </a:endParaRPr>
          </a:p>
        </p:txBody>
      </p:sp>
      <p:sp>
        <p:nvSpPr>
          <p:cNvPr id="352" name="Google Shape;352;p27"/>
          <p:cNvSpPr txBox="1"/>
          <p:nvPr/>
        </p:nvSpPr>
        <p:spPr>
          <a:xfrm>
            <a:off x="227013" y="1879490"/>
            <a:ext cx="6173788" cy="3108513"/>
          </a:xfrm>
          <a:prstGeom prst="rect">
            <a:avLst/>
          </a:prstGeom>
          <a:noFill/>
          <a:ln>
            <a:noFill/>
          </a:ln>
        </p:spPr>
        <p:txBody>
          <a:bodyPr spcFirstLastPara="1" wrap="square" lIns="91425" tIns="91425" rIns="91425" bIns="91425" anchor="ctr" anchorCtr="0">
            <a:spAutoFit/>
          </a:bodyPr>
          <a:lstStyle/>
          <a:p>
            <a:pPr marL="457200" marR="0" lvl="0" indent="-342900" algn="l" rtl="0">
              <a:lnSpc>
                <a:spcPct val="100000"/>
              </a:lnSpc>
              <a:spcBef>
                <a:spcPts val="0"/>
              </a:spcBef>
              <a:spcAft>
                <a:spcPts val="0"/>
              </a:spcAft>
              <a:buClr>
                <a:schemeClr val="dk1"/>
              </a:buClr>
              <a:buSzPts val="2000"/>
              <a:buFont typeface="Arial"/>
              <a:buChar char="•"/>
            </a:pPr>
            <a:r>
              <a:rPr lang="en-US" sz="2000" b="1" i="0" u="none" strike="noStrike" cap="none">
                <a:solidFill>
                  <a:schemeClr val="dk1"/>
                </a:solidFill>
                <a:latin typeface="Roboto"/>
                <a:ea typeface="Roboto"/>
                <a:cs typeface="Roboto"/>
                <a:sym typeface="Roboto"/>
              </a:rPr>
              <a:t>Prediction</a:t>
            </a:r>
            <a:r>
              <a:rPr lang="en-US" sz="2000" b="0" i="0" u="none" strike="noStrike" cap="none">
                <a:solidFill>
                  <a:schemeClr val="dk1"/>
                </a:solidFill>
                <a:latin typeface="Roboto"/>
                <a:ea typeface="Roboto"/>
                <a:cs typeface="Roboto"/>
                <a:sym typeface="Roboto"/>
              </a:rPr>
              <a:t> essentially means to predict a future outcome, like what is accomplished in machine learning. </a:t>
            </a:r>
            <a:endParaRPr/>
          </a:p>
          <a:p>
            <a:pPr marL="457200" marR="0" lvl="0" indent="-342900" algn="l" rtl="0">
              <a:lnSpc>
                <a:spcPct val="100000"/>
              </a:lnSpc>
              <a:spcBef>
                <a:spcPts val="120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It refers to the output of an algorithm after training on a historical data set. </a:t>
            </a:r>
            <a:endParaRPr/>
          </a:p>
          <a:p>
            <a:pPr marL="457200" marR="0" lvl="0" indent="-342900" algn="l" rtl="0">
              <a:lnSpc>
                <a:spcPct val="100000"/>
              </a:lnSpc>
              <a:spcBef>
                <a:spcPts val="1200"/>
              </a:spcBef>
              <a:spcAft>
                <a:spcPts val="120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After learning the historical data set, prediction makes it possible to forecast the outcome of a new data set.</a:t>
            </a:r>
            <a:endParaRPr/>
          </a:p>
        </p:txBody>
      </p:sp>
      <p:pic>
        <p:nvPicPr>
          <p:cNvPr id="353" name="Google Shape;353;p27"/>
          <p:cNvPicPr preferRelativeResize="0"/>
          <p:nvPr/>
        </p:nvPicPr>
        <p:blipFill rotWithShape="1">
          <a:blip r:embed="rId3">
            <a:alphaModFix/>
          </a:blip>
          <a:srcRect/>
          <a:stretch/>
        </p:blipFill>
        <p:spPr>
          <a:xfrm>
            <a:off x="6721642" y="1034518"/>
            <a:ext cx="5243346" cy="479845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9"/>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a:solidFill>
                  <a:srgbClr val="FF0001"/>
                </a:solidFill>
                <a:latin typeface="Roboto"/>
                <a:ea typeface="Roboto"/>
                <a:cs typeface="Roboto"/>
                <a:sym typeface="Roboto"/>
              </a:rPr>
              <a:t>Multiclass Classification</a:t>
            </a:r>
            <a:endParaRPr sz="1400" b="0" i="0" u="none" strike="noStrike" cap="none">
              <a:solidFill>
                <a:srgbClr val="000000"/>
              </a:solidFill>
              <a:latin typeface="Arial"/>
              <a:ea typeface="Arial"/>
              <a:cs typeface="Arial"/>
              <a:sym typeface="Arial"/>
            </a:endParaRPr>
          </a:p>
        </p:txBody>
      </p:sp>
      <p:sp>
        <p:nvSpPr>
          <p:cNvPr id="360" name="Google Shape;360;p29"/>
          <p:cNvSpPr txBox="1"/>
          <p:nvPr/>
        </p:nvSpPr>
        <p:spPr>
          <a:xfrm>
            <a:off x="227012" y="1080072"/>
            <a:ext cx="11737975" cy="1723518"/>
          </a:xfrm>
          <a:prstGeom prst="rect">
            <a:avLst/>
          </a:prstGeom>
          <a:noFill/>
          <a:ln>
            <a:noFill/>
          </a:ln>
        </p:spPr>
        <p:txBody>
          <a:bodyPr spcFirstLastPara="1" wrap="square" lIns="91425" tIns="91425" rIns="91425" bIns="91425" anchor="ctr" anchorCtr="0">
            <a:spAutoFit/>
          </a:bodyPr>
          <a:lstStyle/>
          <a:p>
            <a:pPr marL="4572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Classification is the process of assigning any new data point to a set of categories (sub-populations) based on a mapping function. </a:t>
            </a:r>
            <a:endParaRPr/>
          </a:p>
          <a:p>
            <a:pPr marL="457200" marR="0" lvl="0" indent="-342900" algn="l" rtl="0">
              <a:lnSpc>
                <a:spcPct val="100000"/>
              </a:lnSpc>
              <a:spcBef>
                <a:spcPts val="1200"/>
              </a:spcBef>
              <a:spcAft>
                <a:spcPts val="120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This function is derived from a training set of data where category membership is known for each observation.</a:t>
            </a:r>
            <a:endParaRPr/>
          </a:p>
        </p:txBody>
      </p:sp>
      <p:pic>
        <p:nvPicPr>
          <p:cNvPr id="361" name="Google Shape;361;p29"/>
          <p:cNvPicPr preferRelativeResize="0"/>
          <p:nvPr/>
        </p:nvPicPr>
        <p:blipFill rotWithShape="1">
          <a:blip r:embed="rId3">
            <a:alphaModFix/>
          </a:blip>
          <a:srcRect/>
          <a:stretch/>
        </p:blipFill>
        <p:spPr>
          <a:xfrm>
            <a:off x="2075015" y="2880812"/>
            <a:ext cx="7234061" cy="35723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8"/>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dirty="0">
                <a:solidFill>
                  <a:srgbClr val="FF0001"/>
                </a:solidFill>
                <a:latin typeface="Roboto"/>
                <a:ea typeface="Roboto"/>
                <a:cs typeface="Roboto"/>
                <a:sym typeface="Roboto"/>
              </a:rPr>
              <a:t>Evaluation  Metrics </a:t>
            </a:r>
            <a:r>
              <a:rPr lang="en-US" sz="2800" b="1" dirty="0">
                <a:solidFill>
                  <a:srgbClr val="FF0001"/>
                </a:solidFill>
                <a:latin typeface="Roboto"/>
                <a:ea typeface="Roboto"/>
                <a:cs typeface="Roboto"/>
                <a:sym typeface="Roboto"/>
              </a:rPr>
              <a:t>of Classifier’s Model Performance</a:t>
            </a:r>
            <a:endParaRPr sz="1400" b="0" i="0" u="none" strike="noStrike" cap="none" dirty="0">
              <a:solidFill>
                <a:srgbClr val="000000"/>
              </a:solidFill>
              <a:latin typeface="Arial"/>
              <a:ea typeface="Arial"/>
              <a:cs typeface="Arial"/>
              <a:sym typeface="Arial"/>
            </a:endParaRPr>
          </a:p>
        </p:txBody>
      </p:sp>
      <p:sp>
        <p:nvSpPr>
          <p:cNvPr id="368" name="Google Shape;368;p28"/>
          <p:cNvSpPr txBox="1"/>
          <p:nvPr/>
        </p:nvSpPr>
        <p:spPr>
          <a:xfrm>
            <a:off x="227012" y="1256245"/>
            <a:ext cx="11737975" cy="954077"/>
          </a:xfrm>
          <a:prstGeom prst="rect">
            <a:avLst/>
          </a:prstGeom>
          <a:noFill/>
          <a:ln>
            <a:noFill/>
          </a:ln>
        </p:spPr>
        <p:txBody>
          <a:bodyPr spcFirstLastPara="1" wrap="square" lIns="91425" tIns="91425" rIns="91425" bIns="91425" anchor="ctr" anchorCtr="0">
            <a:spAutoFit/>
          </a:bodyPr>
          <a:lstStyle/>
          <a:p>
            <a:pPr marL="114300" marR="0" lvl="0" indent="0" algn="l" rtl="0">
              <a:lnSpc>
                <a:spcPct val="100000"/>
              </a:lnSpc>
              <a:spcBef>
                <a:spcPts val="0"/>
              </a:spcBef>
              <a:spcAft>
                <a:spcPts val="1200"/>
              </a:spcAft>
              <a:buNone/>
            </a:pPr>
            <a:r>
              <a:rPr lang="en-US" sz="2000" b="0" i="0" u="none" strike="noStrike" cap="none">
                <a:solidFill>
                  <a:schemeClr val="dk1"/>
                </a:solidFill>
                <a:latin typeface="Roboto"/>
                <a:ea typeface="Roboto"/>
                <a:cs typeface="Roboto"/>
                <a:sym typeface="Roboto"/>
              </a:rPr>
              <a:t>Model evaluation is the process of using different evaluation metrics to understand a machine learning model's performance as well as its strengths and weaknesses. </a:t>
            </a:r>
            <a:endParaRPr/>
          </a:p>
        </p:txBody>
      </p:sp>
      <p:pic>
        <p:nvPicPr>
          <p:cNvPr id="369" name="Google Shape;369;p28"/>
          <p:cNvPicPr preferRelativeResize="0"/>
          <p:nvPr/>
        </p:nvPicPr>
        <p:blipFill rotWithShape="1">
          <a:blip r:embed="rId3">
            <a:alphaModFix/>
          </a:blip>
          <a:srcRect/>
          <a:stretch/>
        </p:blipFill>
        <p:spPr>
          <a:xfrm>
            <a:off x="900781" y="2210322"/>
            <a:ext cx="9820772" cy="3981931"/>
          </a:xfrm>
          <a:prstGeom prst="rect">
            <a:avLst/>
          </a:prstGeom>
          <a:noFill/>
          <a:ln>
            <a:noFill/>
          </a:ln>
        </p:spPr>
      </p:pic>
      <p:sp>
        <p:nvSpPr>
          <p:cNvPr id="370" name="Google Shape;370;p28"/>
          <p:cNvSpPr txBox="1"/>
          <p:nvPr/>
        </p:nvSpPr>
        <p:spPr>
          <a:xfrm>
            <a:off x="4092300" y="6366725"/>
            <a:ext cx="429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                           </a:t>
            </a:r>
            <a:r>
              <a:rPr lang="en-US" u="sng">
                <a:solidFill>
                  <a:schemeClr val="hlink"/>
                </a:solidFill>
                <a:hlinkClick r:id="rId4"/>
              </a:rPr>
              <a:t>Source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0"/>
                                        </p:tgtEl>
                                        <p:attrNameLst>
                                          <p:attrName>style.visibility</p:attrName>
                                        </p:attrNameLst>
                                      </p:cBhvr>
                                      <p:to>
                                        <p:strVal val="visible"/>
                                      </p:to>
                                    </p:set>
                                    <p:animEffect transition="in" filter="fade">
                                      <p:cBhvr>
                                        <p:cTn id="7" dur="10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0"/>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Evaluating metrics </a:t>
            </a:r>
            <a:r>
              <a:rPr lang="en-US" sz="2800" b="1">
                <a:solidFill>
                  <a:srgbClr val="FF0001"/>
                </a:solidFill>
                <a:latin typeface="Roboto"/>
                <a:ea typeface="Roboto"/>
                <a:cs typeface="Roboto"/>
                <a:sym typeface="Roboto"/>
              </a:rPr>
              <a:t>of </a:t>
            </a:r>
            <a:r>
              <a:rPr lang="en-US" sz="2800" b="1" i="0" u="none" strike="noStrike" cap="none">
                <a:solidFill>
                  <a:srgbClr val="FF0001"/>
                </a:solidFill>
                <a:latin typeface="Roboto"/>
                <a:ea typeface="Roboto"/>
                <a:cs typeface="Roboto"/>
                <a:sym typeface="Roboto"/>
              </a:rPr>
              <a:t>Regression Model’s Performance</a:t>
            </a:r>
            <a:endParaRPr sz="1400" b="0" i="0" u="none" strike="noStrike" cap="none">
              <a:solidFill>
                <a:srgbClr val="000000"/>
              </a:solidFill>
              <a:latin typeface="Arial"/>
              <a:ea typeface="Arial"/>
              <a:cs typeface="Arial"/>
              <a:sym typeface="Arial"/>
            </a:endParaRPr>
          </a:p>
        </p:txBody>
      </p:sp>
      <p:sp>
        <p:nvSpPr>
          <p:cNvPr id="377" name="Google Shape;377;p30"/>
          <p:cNvSpPr txBox="1"/>
          <p:nvPr/>
        </p:nvSpPr>
        <p:spPr>
          <a:xfrm>
            <a:off x="114717" y="1716094"/>
            <a:ext cx="5981283" cy="3724066"/>
          </a:xfrm>
          <a:prstGeom prst="rect">
            <a:avLst/>
          </a:prstGeom>
          <a:noFill/>
          <a:ln>
            <a:noFill/>
          </a:ln>
        </p:spPr>
        <p:txBody>
          <a:bodyPr spcFirstLastPara="1" wrap="square" lIns="91425" tIns="91425" rIns="91425" bIns="91425" anchor="ctr" anchorCtr="0">
            <a:spAutoFit/>
          </a:bodyPr>
          <a:lstStyle/>
          <a:p>
            <a:pPr marL="4572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Regression refers to predictive modeling problems that involve predicting a numeric value. It is different from classification, which involves predicting a class label. </a:t>
            </a:r>
            <a:endParaRPr/>
          </a:p>
          <a:p>
            <a:pPr marL="457200" marR="0" lvl="0" indent="-342900" algn="l" rtl="0">
              <a:lnSpc>
                <a:spcPct val="100000"/>
              </a:lnSpc>
              <a:spcBef>
                <a:spcPts val="120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Unlike classification, you cannot use classification accuracy to evaluate the predictions made by a regression model. </a:t>
            </a:r>
            <a:endParaRPr/>
          </a:p>
          <a:p>
            <a:pPr marL="457200" marR="0" lvl="0" indent="-342900" algn="l" rtl="0">
              <a:lnSpc>
                <a:spcPct val="100000"/>
              </a:lnSpc>
              <a:spcBef>
                <a:spcPts val="1200"/>
              </a:spcBef>
              <a:spcAft>
                <a:spcPts val="120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Instead, you must use error metrics specifically designed for evaluating predictions made on regression problems.</a:t>
            </a:r>
            <a:endParaRPr/>
          </a:p>
        </p:txBody>
      </p:sp>
      <p:pic>
        <p:nvPicPr>
          <p:cNvPr id="378" name="Google Shape;378;p30"/>
          <p:cNvPicPr preferRelativeResize="0"/>
          <p:nvPr/>
        </p:nvPicPr>
        <p:blipFill rotWithShape="1">
          <a:blip r:embed="rId3">
            <a:alphaModFix/>
          </a:blip>
          <a:srcRect/>
          <a:stretch/>
        </p:blipFill>
        <p:spPr>
          <a:xfrm>
            <a:off x="6019326" y="2103875"/>
            <a:ext cx="5064275" cy="2532300"/>
          </a:xfrm>
          <a:prstGeom prst="rect">
            <a:avLst/>
          </a:prstGeom>
          <a:noFill/>
          <a:ln>
            <a:noFill/>
          </a:ln>
        </p:spPr>
      </p:pic>
      <p:sp>
        <p:nvSpPr>
          <p:cNvPr id="379" name="Google Shape;379;p30"/>
          <p:cNvSpPr txBox="1"/>
          <p:nvPr/>
        </p:nvSpPr>
        <p:spPr>
          <a:xfrm>
            <a:off x="4936575" y="5418750"/>
            <a:ext cx="444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u="sng">
                <a:solidFill>
                  <a:schemeClr val="hlink"/>
                </a:solidFill>
                <a:hlinkClick r:id="rId4"/>
              </a:rPr>
              <a:t>source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1"/>
          <p:cNvSpPr txBox="1"/>
          <p:nvPr/>
        </p:nvSpPr>
        <p:spPr>
          <a:xfrm>
            <a:off x="114717" y="1439822"/>
            <a:ext cx="11850271" cy="2800736"/>
          </a:xfrm>
          <a:prstGeom prst="rect">
            <a:avLst/>
          </a:prstGeom>
          <a:noFill/>
          <a:ln>
            <a:noFill/>
          </a:ln>
        </p:spPr>
        <p:txBody>
          <a:bodyPr spcFirstLastPara="1" wrap="square" lIns="91425" tIns="91425" rIns="91425" bIns="91425" anchor="ctr" anchorCtr="0">
            <a:spAutoFit/>
          </a:bodyPr>
          <a:lstStyle/>
          <a:p>
            <a:pPr marL="114300" marR="0" lvl="0" indent="0" algn="l" rtl="0">
              <a:lnSpc>
                <a:spcPct val="100000"/>
              </a:lnSpc>
              <a:spcBef>
                <a:spcPts val="0"/>
              </a:spcBef>
              <a:spcAft>
                <a:spcPts val="0"/>
              </a:spcAft>
              <a:buNone/>
            </a:pPr>
            <a:r>
              <a:rPr lang="en-US" sz="2000" b="0" i="0" u="none" strike="noStrike" cap="none">
                <a:solidFill>
                  <a:schemeClr val="dk1"/>
                </a:solidFill>
                <a:latin typeface="Roboto"/>
                <a:ea typeface="Roboto"/>
                <a:cs typeface="Roboto"/>
                <a:sym typeface="Roboto"/>
              </a:rPr>
              <a:t>A bank hires a data analyst to analyze the pre-historical dataset of customer records to determine whether the customers will churn. What will his or her modeling methodology be for the dataset?</a:t>
            </a:r>
            <a:endParaRPr/>
          </a:p>
          <a:p>
            <a:pPr marL="571500" marR="0" lvl="0" indent="-457200" algn="l" rtl="0">
              <a:lnSpc>
                <a:spcPct val="100000"/>
              </a:lnSpc>
              <a:spcBef>
                <a:spcPts val="1200"/>
              </a:spcBef>
              <a:spcAft>
                <a:spcPts val="0"/>
              </a:spcAft>
              <a:buClr>
                <a:schemeClr val="dk1"/>
              </a:buClr>
              <a:buSzPts val="2000"/>
              <a:buFont typeface="Roboto"/>
              <a:buAutoNum type="arabicPeriod"/>
            </a:pPr>
            <a:r>
              <a:rPr lang="en-US" sz="2000" b="0" i="0" u="none" strike="noStrike" cap="none">
                <a:solidFill>
                  <a:schemeClr val="dk1"/>
                </a:solidFill>
                <a:latin typeface="Roboto"/>
                <a:ea typeface="Roboto"/>
                <a:cs typeface="Roboto"/>
                <a:sym typeface="Roboto"/>
              </a:rPr>
              <a:t>Classification</a:t>
            </a:r>
            <a:endParaRPr/>
          </a:p>
          <a:p>
            <a:pPr marL="571500" marR="0" lvl="0" indent="-457200" algn="l" rtl="0">
              <a:lnSpc>
                <a:spcPct val="100000"/>
              </a:lnSpc>
              <a:spcBef>
                <a:spcPts val="1200"/>
              </a:spcBef>
              <a:spcAft>
                <a:spcPts val="0"/>
              </a:spcAft>
              <a:buClr>
                <a:schemeClr val="dk1"/>
              </a:buClr>
              <a:buSzPts val="2000"/>
              <a:buFont typeface="Roboto"/>
              <a:buAutoNum type="arabicPeriod"/>
            </a:pPr>
            <a:r>
              <a:rPr lang="en-US" sz="2000" b="0" i="0" u="none" strike="noStrike" cap="none">
                <a:solidFill>
                  <a:schemeClr val="dk1"/>
                </a:solidFill>
                <a:latin typeface="Roboto"/>
                <a:ea typeface="Roboto"/>
                <a:cs typeface="Roboto"/>
                <a:sym typeface="Roboto"/>
              </a:rPr>
              <a:t>Regression</a:t>
            </a:r>
            <a:endParaRPr/>
          </a:p>
          <a:p>
            <a:pPr marL="571500" marR="0" lvl="0" indent="-457200" algn="l" rtl="0">
              <a:lnSpc>
                <a:spcPct val="100000"/>
              </a:lnSpc>
              <a:spcBef>
                <a:spcPts val="1200"/>
              </a:spcBef>
              <a:spcAft>
                <a:spcPts val="0"/>
              </a:spcAft>
              <a:buClr>
                <a:schemeClr val="dk1"/>
              </a:buClr>
              <a:buSzPts val="2000"/>
              <a:buFont typeface="Roboto"/>
              <a:buAutoNum type="arabicPeriod"/>
            </a:pPr>
            <a:r>
              <a:rPr lang="en-US" sz="2000" b="0" i="0" u="none" strike="noStrike" cap="none">
                <a:solidFill>
                  <a:schemeClr val="dk1"/>
                </a:solidFill>
                <a:latin typeface="Roboto"/>
                <a:ea typeface="Roboto"/>
                <a:cs typeface="Roboto"/>
                <a:sym typeface="Roboto"/>
              </a:rPr>
              <a:t>Clustering</a:t>
            </a:r>
            <a:endParaRPr/>
          </a:p>
          <a:p>
            <a:pPr marL="571500" marR="0" lvl="0" indent="-457200" algn="l" rtl="0">
              <a:lnSpc>
                <a:spcPct val="100000"/>
              </a:lnSpc>
              <a:spcBef>
                <a:spcPts val="1200"/>
              </a:spcBef>
              <a:spcAft>
                <a:spcPts val="1200"/>
              </a:spcAft>
              <a:buClr>
                <a:schemeClr val="dk1"/>
              </a:buClr>
              <a:buSzPts val="2000"/>
              <a:buFont typeface="Roboto"/>
              <a:buAutoNum type="arabicPeriod"/>
            </a:pPr>
            <a:r>
              <a:rPr lang="en-US" sz="2000" b="0" i="0" u="none" strike="noStrike" cap="none">
                <a:solidFill>
                  <a:schemeClr val="dk1"/>
                </a:solidFill>
                <a:latin typeface="Roboto"/>
                <a:ea typeface="Roboto"/>
                <a:cs typeface="Roboto"/>
                <a:sym typeface="Roboto"/>
              </a:rPr>
              <a:t>Reinforcement learning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2"/>
          <p:cNvSpPr txBox="1"/>
          <p:nvPr/>
        </p:nvSpPr>
        <p:spPr>
          <a:xfrm>
            <a:off x="114717" y="1516767"/>
            <a:ext cx="11850271" cy="2646848"/>
          </a:xfrm>
          <a:prstGeom prst="rect">
            <a:avLst/>
          </a:prstGeom>
          <a:noFill/>
          <a:ln>
            <a:noFill/>
          </a:ln>
        </p:spPr>
        <p:txBody>
          <a:bodyPr spcFirstLastPara="1" wrap="square" lIns="91425" tIns="91425" rIns="91425" bIns="91425" anchor="ctr" anchorCtr="0">
            <a:spAutoFit/>
          </a:bodyPr>
          <a:lstStyle/>
          <a:p>
            <a:pPr marL="114300" marR="0" lvl="0" indent="0" algn="l" rtl="0">
              <a:lnSpc>
                <a:spcPct val="100000"/>
              </a:lnSpc>
              <a:spcBef>
                <a:spcPts val="0"/>
              </a:spcBef>
              <a:spcAft>
                <a:spcPts val="0"/>
              </a:spcAft>
              <a:buNone/>
            </a:pPr>
            <a:r>
              <a:rPr lang="en-US" sz="2000" b="0" i="0" u="none" strike="noStrike" cap="none">
                <a:solidFill>
                  <a:schemeClr val="dk1"/>
                </a:solidFill>
                <a:latin typeface="Roboto"/>
                <a:ea typeface="Roboto"/>
                <a:cs typeface="Roboto"/>
                <a:sym typeface="Roboto"/>
              </a:rPr>
              <a:t>A large retail store company wants to analyze the sales forecasting for the 52 outlets it has in the Northeast region. Each store generates approximately 3 GB of data per day; as a data scientist, what modeling technique would you choose if you were tasked with sales forecasting?</a:t>
            </a:r>
            <a:endParaRPr/>
          </a:p>
          <a:p>
            <a:pPr marL="571500" marR="0" lvl="0" indent="-457200" algn="l" rtl="0">
              <a:lnSpc>
                <a:spcPct val="100000"/>
              </a:lnSpc>
              <a:spcBef>
                <a:spcPts val="1200"/>
              </a:spcBef>
              <a:spcAft>
                <a:spcPts val="0"/>
              </a:spcAft>
              <a:buClr>
                <a:schemeClr val="dk1"/>
              </a:buClr>
              <a:buSzPts val="2000"/>
              <a:buFont typeface="Arial"/>
              <a:buAutoNum type="arabicPeriod"/>
            </a:pPr>
            <a:r>
              <a:rPr lang="en-US" sz="2000" b="0" i="0" u="none" strike="noStrike" cap="none">
                <a:solidFill>
                  <a:schemeClr val="dk1"/>
                </a:solidFill>
                <a:latin typeface="Roboto"/>
                <a:ea typeface="Roboto"/>
                <a:cs typeface="Roboto"/>
                <a:sym typeface="Roboto"/>
              </a:rPr>
              <a:t>Statistical modeling</a:t>
            </a:r>
            <a:endParaRPr/>
          </a:p>
          <a:p>
            <a:pPr marL="571500" marR="0" lvl="0" indent="-457200" algn="l" rtl="0">
              <a:lnSpc>
                <a:spcPct val="100000"/>
              </a:lnSpc>
              <a:spcBef>
                <a:spcPts val="1200"/>
              </a:spcBef>
              <a:spcAft>
                <a:spcPts val="0"/>
              </a:spcAft>
              <a:buClr>
                <a:schemeClr val="dk1"/>
              </a:buClr>
              <a:buSzPts val="2000"/>
              <a:buFont typeface="Arial"/>
              <a:buAutoNum type="arabicPeriod"/>
            </a:pPr>
            <a:r>
              <a:rPr lang="en-US" sz="2000" b="0" i="0" u="none" strike="noStrike" cap="none">
                <a:solidFill>
                  <a:schemeClr val="dk1"/>
                </a:solidFill>
                <a:latin typeface="Roboto"/>
                <a:ea typeface="Roboto"/>
                <a:cs typeface="Roboto"/>
                <a:sym typeface="Roboto"/>
              </a:rPr>
              <a:t>Deep learning and modeling</a:t>
            </a:r>
            <a:endParaRPr/>
          </a:p>
          <a:p>
            <a:pPr marL="571500" marR="0" lvl="0" indent="-457200" algn="l" rtl="0">
              <a:lnSpc>
                <a:spcPct val="100000"/>
              </a:lnSpc>
              <a:spcBef>
                <a:spcPts val="1200"/>
              </a:spcBef>
              <a:spcAft>
                <a:spcPts val="1200"/>
              </a:spcAft>
              <a:buClr>
                <a:schemeClr val="dk1"/>
              </a:buClr>
              <a:buSzPts val="2000"/>
              <a:buFont typeface="Arial"/>
              <a:buAutoNum type="arabicPeriod"/>
            </a:pPr>
            <a:r>
              <a:rPr lang="en-US" sz="2000" b="0" i="0" u="none" strike="noStrike" cap="none">
                <a:solidFill>
                  <a:schemeClr val="dk1"/>
                </a:solidFill>
                <a:latin typeface="Roboto"/>
                <a:ea typeface="Roboto"/>
                <a:cs typeface="Roboto"/>
                <a:sym typeface="Roboto"/>
              </a:rPr>
              <a:t>Modeling with Machine Learning and Deep Learning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g1267f4ec439_0_663"/>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Machine Learning Models </a:t>
            </a:r>
            <a:endParaRPr sz="1400" b="0" i="0" u="none" strike="noStrike" cap="none">
              <a:solidFill>
                <a:srgbClr val="000000"/>
              </a:solidFill>
              <a:latin typeface="Arial"/>
              <a:ea typeface="Arial"/>
              <a:cs typeface="Arial"/>
              <a:sym typeface="Arial"/>
            </a:endParaRPr>
          </a:p>
        </p:txBody>
      </p:sp>
      <p:sp>
        <p:nvSpPr>
          <p:cNvPr id="78" name="Google Shape;78;g1267f4ec439_0_663"/>
          <p:cNvSpPr txBox="1"/>
          <p:nvPr/>
        </p:nvSpPr>
        <p:spPr>
          <a:xfrm>
            <a:off x="227013" y="1154712"/>
            <a:ext cx="11737975" cy="2646848"/>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Assume there is an activity in a bank to determine whether a customer is eligible for a loan or not. To examine and give the approval, bank employees were entrusted to do it manually. Now, to make the process faster, we are moving to data-driven decision-making algorithms, which are called </a:t>
            </a:r>
            <a:r>
              <a:rPr lang="en-US" sz="2000" b="1" i="0" u="none" strike="noStrike" cap="none">
                <a:solidFill>
                  <a:schemeClr val="dk1"/>
                </a:solidFill>
                <a:latin typeface="Roboto"/>
                <a:ea typeface="Roboto"/>
                <a:cs typeface="Roboto"/>
                <a:sym typeface="Roboto"/>
              </a:rPr>
              <a:t>models</a:t>
            </a:r>
            <a:r>
              <a:rPr lang="en-US" sz="2000" b="0" i="0" u="none" strike="noStrike" cap="none">
                <a:solidFill>
                  <a:schemeClr val="dk1"/>
                </a:solidFill>
                <a:latin typeface="Roboto"/>
                <a:ea typeface="Roboto"/>
                <a:cs typeface="Roboto"/>
                <a:sym typeface="Roboto"/>
              </a:rPr>
              <a:t>.</a:t>
            </a:r>
            <a:endParaRPr/>
          </a:p>
          <a:p>
            <a:pPr marL="457200" marR="0" lvl="0" indent="-342900" algn="l" rtl="0">
              <a:lnSpc>
                <a:spcPct val="100000"/>
              </a:lnSpc>
              <a:spcBef>
                <a:spcPts val="1200"/>
              </a:spcBef>
              <a:spcAft>
                <a:spcPts val="120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Previously, bank employees handled loan processing, but now they rely on </a:t>
            </a:r>
            <a:r>
              <a:rPr lang="en-US" sz="2000" b="1" i="0" u="none" strike="noStrike" cap="none">
                <a:solidFill>
                  <a:schemeClr val="dk1"/>
                </a:solidFill>
                <a:latin typeface="Roboto"/>
                <a:ea typeface="Roboto"/>
                <a:cs typeface="Roboto"/>
                <a:sym typeface="Roboto"/>
              </a:rPr>
              <a:t>machine learning models</a:t>
            </a:r>
            <a:r>
              <a:rPr lang="en-US" sz="2000" b="0" i="0" u="none" strike="noStrike" cap="none">
                <a:solidFill>
                  <a:schemeClr val="dk1"/>
                </a:solidFill>
                <a:latin typeface="Roboto"/>
                <a:ea typeface="Roboto"/>
                <a:cs typeface="Roboto"/>
                <a:sym typeface="Roboto"/>
              </a:rPr>
              <a:t>, which are a set of algorithms that learn patterns in pre-historical customer records and predict whether a new customer is eligible for a loan. </a:t>
            </a:r>
            <a:endParaRPr/>
          </a:p>
        </p:txBody>
      </p:sp>
      <p:pic>
        <p:nvPicPr>
          <p:cNvPr id="79" name="Google Shape;79;g1267f4ec439_0_663"/>
          <p:cNvPicPr preferRelativeResize="0"/>
          <p:nvPr/>
        </p:nvPicPr>
        <p:blipFill rotWithShape="1">
          <a:blip r:embed="rId3">
            <a:alphaModFix/>
          </a:blip>
          <a:srcRect/>
          <a:stretch/>
        </p:blipFill>
        <p:spPr>
          <a:xfrm>
            <a:off x="623814" y="3646583"/>
            <a:ext cx="10653785" cy="25882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g1267f4ec439_0_1022"/>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What Is a Model?</a:t>
            </a:r>
            <a:endParaRPr sz="1400" b="0" i="0" u="none" strike="noStrike" cap="none">
              <a:solidFill>
                <a:srgbClr val="000000"/>
              </a:solidFill>
              <a:latin typeface="Arial"/>
              <a:ea typeface="Arial"/>
              <a:cs typeface="Arial"/>
              <a:sym typeface="Arial"/>
            </a:endParaRPr>
          </a:p>
        </p:txBody>
      </p:sp>
      <p:sp>
        <p:nvSpPr>
          <p:cNvPr id="86" name="Google Shape;86;g1267f4ec439_0_1022"/>
          <p:cNvSpPr txBox="1"/>
          <p:nvPr/>
        </p:nvSpPr>
        <p:spPr>
          <a:xfrm>
            <a:off x="227013" y="1143318"/>
            <a:ext cx="11737975" cy="954077"/>
          </a:xfrm>
          <a:prstGeom prst="rect">
            <a:avLst/>
          </a:prstGeom>
          <a:noFill/>
          <a:ln>
            <a:noFill/>
          </a:ln>
        </p:spPr>
        <p:txBody>
          <a:bodyPr spcFirstLastPara="1" wrap="square" lIns="91425" tIns="91425" rIns="91425" bIns="91425" anchor="ctr" anchorCtr="0">
            <a:spAutoFit/>
          </a:bodyPr>
          <a:lstStyle/>
          <a:p>
            <a:pPr marL="114300" marR="0" lvl="0" indent="0" algn="l" rtl="0">
              <a:lnSpc>
                <a:spcPct val="100000"/>
              </a:lnSpc>
              <a:spcBef>
                <a:spcPts val="0"/>
              </a:spcBef>
              <a:spcAft>
                <a:spcPts val="1200"/>
              </a:spcAft>
              <a:buNone/>
            </a:pPr>
            <a:r>
              <a:rPr lang="en-US" sz="2000" b="0" i="0" u="none" strike="noStrike" cap="none">
                <a:solidFill>
                  <a:schemeClr val="dk1"/>
                </a:solidFill>
                <a:latin typeface="Roboto"/>
                <a:ea typeface="Roboto"/>
                <a:cs typeface="Roboto"/>
                <a:sym typeface="Roboto"/>
              </a:rPr>
              <a:t>Assume you want a machine to determine whether a patient is diabetic. You must collect many observations, including patient records and a variety of data. Let’s have a look at the data.</a:t>
            </a:r>
            <a:endParaRPr/>
          </a:p>
        </p:txBody>
      </p:sp>
      <p:pic>
        <p:nvPicPr>
          <p:cNvPr id="87" name="Google Shape;87;g1267f4ec439_0_1022"/>
          <p:cNvPicPr preferRelativeResize="0"/>
          <p:nvPr/>
        </p:nvPicPr>
        <p:blipFill rotWithShape="1">
          <a:blip r:embed="rId3">
            <a:alphaModFix/>
          </a:blip>
          <a:srcRect/>
          <a:stretch/>
        </p:blipFill>
        <p:spPr>
          <a:xfrm>
            <a:off x="1938386" y="2162770"/>
            <a:ext cx="8315227" cy="2663210"/>
          </a:xfrm>
          <a:prstGeom prst="rect">
            <a:avLst/>
          </a:prstGeom>
          <a:noFill/>
          <a:ln>
            <a:noFill/>
          </a:ln>
        </p:spPr>
      </p:pic>
      <p:sp>
        <p:nvSpPr>
          <p:cNvPr id="88" name="Google Shape;88;g1267f4ec439_0_1022"/>
          <p:cNvSpPr txBox="1"/>
          <p:nvPr/>
        </p:nvSpPr>
        <p:spPr>
          <a:xfrm>
            <a:off x="227013" y="4891354"/>
            <a:ext cx="11737976" cy="1261854"/>
          </a:xfrm>
          <a:prstGeom prst="rect">
            <a:avLst/>
          </a:prstGeom>
          <a:noFill/>
          <a:ln>
            <a:noFill/>
          </a:ln>
        </p:spPr>
        <p:txBody>
          <a:bodyPr spcFirstLastPara="1" wrap="square" lIns="91425" tIns="91425" rIns="91425" bIns="91425" anchor="ctr" anchorCtr="0">
            <a:spAutoFit/>
          </a:bodyPr>
          <a:lstStyle/>
          <a:p>
            <a:pPr marL="114300" marR="0" lvl="0" indent="0" algn="l" rtl="0">
              <a:lnSpc>
                <a:spcPct val="100000"/>
              </a:lnSpc>
              <a:spcBef>
                <a:spcPts val="0"/>
              </a:spcBef>
              <a:spcAft>
                <a:spcPts val="1200"/>
              </a:spcAft>
              <a:buNone/>
            </a:pPr>
            <a:r>
              <a:rPr lang="en-US" sz="2000" b="0" i="0" u="none" strike="noStrike" cap="none">
                <a:solidFill>
                  <a:schemeClr val="dk1"/>
                </a:solidFill>
                <a:latin typeface="Roboto"/>
                <a:ea typeface="Roboto"/>
                <a:cs typeface="Roboto"/>
                <a:sym typeface="Roboto"/>
              </a:rPr>
              <a:t>Now, if the model is learning these several patterns in a random manner, then the algorithm will be able to predict whether, under the specified conditions, the patient will have diabetes or not. And it becomes very easy for the healthcare department to make data-driven decisions.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Implementation of the modeling Techniques</a:t>
            </a:r>
            <a:endParaRPr sz="1400" b="0" i="0" u="none" strike="noStrike" cap="none">
              <a:solidFill>
                <a:srgbClr val="000000"/>
              </a:solidFill>
              <a:latin typeface="Arial"/>
              <a:ea typeface="Arial"/>
              <a:cs typeface="Arial"/>
              <a:sym typeface="Arial"/>
            </a:endParaRPr>
          </a:p>
        </p:txBody>
      </p:sp>
      <p:sp>
        <p:nvSpPr>
          <p:cNvPr id="95" name="Google Shape;95;p3"/>
          <p:cNvSpPr txBox="1"/>
          <p:nvPr/>
        </p:nvSpPr>
        <p:spPr>
          <a:xfrm>
            <a:off x="227013" y="1507204"/>
            <a:ext cx="5868988" cy="4493508"/>
          </a:xfrm>
          <a:prstGeom prst="rect">
            <a:avLst/>
          </a:prstGeom>
          <a:noFill/>
          <a:ln>
            <a:noFill/>
          </a:ln>
        </p:spPr>
        <p:txBody>
          <a:bodyPr spcFirstLastPara="1" wrap="square" lIns="91425" tIns="91425" rIns="91425" bIns="91425" anchor="ctr" anchorCtr="0">
            <a:spAutoFit/>
          </a:bodyPr>
          <a:lstStyle/>
          <a:p>
            <a:pPr marL="4572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These modeling techniques are implemented in Python. But this can also be developed in other languages too. </a:t>
            </a:r>
            <a:endParaRPr/>
          </a:p>
          <a:p>
            <a:pPr marL="457200" marR="0" lvl="0" indent="-342900" algn="l" rtl="0">
              <a:lnSpc>
                <a:spcPct val="100000"/>
              </a:lnSpc>
              <a:spcBef>
                <a:spcPts val="120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The reason we prefer Python to implement is because it is a popular and general-purpose programming language. </a:t>
            </a:r>
            <a:endParaRPr/>
          </a:p>
          <a:p>
            <a:pPr marL="457200" marR="0" lvl="0" indent="-342900" algn="l" rtl="0">
              <a:lnSpc>
                <a:spcPct val="100000"/>
              </a:lnSpc>
              <a:spcBef>
                <a:spcPts val="120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We can write machine learning algorithms using Python, and they work well. </a:t>
            </a:r>
            <a:endParaRPr/>
          </a:p>
          <a:p>
            <a:pPr marL="457200" marR="0" lvl="0" indent="-342900" algn="l" rtl="0">
              <a:lnSpc>
                <a:spcPct val="100000"/>
              </a:lnSpc>
              <a:spcBef>
                <a:spcPts val="1200"/>
              </a:spcBef>
              <a:spcAft>
                <a:spcPts val="120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Python is popular among data scientists is because it has a diverse variety of modules and libraries already implemented that make our lives more comfortable..</a:t>
            </a:r>
            <a:endParaRPr/>
          </a:p>
        </p:txBody>
      </p:sp>
      <p:pic>
        <p:nvPicPr>
          <p:cNvPr id="96" name="Google Shape;96;p3"/>
          <p:cNvPicPr preferRelativeResize="0"/>
          <p:nvPr/>
        </p:nvPicPr>
        <p:blipFill rotWithShape="1">
          <a:blip r:embed="rId3">
            <a:alphaModFix/>
          </a:blip>
          <a:srcRect/>
          <a:stretch/>
        </p:blipFill>
        <p:spPr>
          <a:xfrm>
            <a:off x="6096000" y="1800424"/>
            <a:ext cx="5871279" cy="39070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1267f4ec439_0_968"/>
          <p:cNvSpPr txBox="1"/>
          <p:nvPr/>
        </p:nvSpPr>
        <p:spPr>
          <a:xfrm>
            <a:off x="227013" y="3429000"/>
            <a:ext cx="11964987"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FF"/>
              </a:buClr>
              <a:buSzPts val="4000"/>
              <a:buFont typeface="Roboto"/>
              <a:buNone/>
            </a:pPr>
            <a:r>
              <a:rPr lang="en-US" sz="3600" b="1" i="0" u="none" strike="noStrike" cap="none" dirty="0">
                <a:solidFill>
                  <a:srgbClr val="FFFFFF"/>
                </a:solidFill>
                <a:latin typeface="Roboto"/>
                <a:ea typeface="Roboto"/>
                <a:cs typeface="Roboto"/>
                <a:sym typeface="Roboto"/>
              </a:rPr>
              <a:t>Some Recent Applications </a:t>
            </a:r>
            <a:r>
              <a:rPr lang="en-US" sz="3600" b="1" dirty="0">
                <a:solidFill>
                  <a:srgbClr val="FFFFFF"/>
                </a:solidFill>
                <a:latin typeface="Roboto"/>
                <a:ea typeface="Roboto"/>
                <a:cs typeface="Roboto"/>
                <a:sym typeface="Roboto"/>
              </a:rPr>
              <a:t>o</a:t>
            </a:r>
            <a:r>
              <a:rPr lang="en-US" sz="3600" b="1" i="0" u="none" strike="noStrike" cap="none" dirty="0">
                <a:solidFill>
                  <a:srgbClr val="FFFFFF"/>
                </a:solidFill>
                <a:latin typeface="Roboto"/>
                <a:ea typeface="Roboto"/>
                <a:cs typeface="Roboto"/>
                <a:sym typeface="Roboto"/>
              </a:rPr>
              <a:t>f Modeling Techniques</a:t>
            </a:r>
            <a:endParaRPr sz="1200" b="0" i="0" u="none" strike="noStrike" cap="none" dirty="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4"/>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a:solidFill>
                  <a:srgbClr val="FF0001"/>
                </a:solidFill>
                <a:latin typeface="Roboto"/>
                <a:ea typeface="Roboto"/>
                <a:cs typeface="Roboto"/>
                <a:sym typeface="Roboto"/>
              </a:rPr>
              <a:t>Credit Scoring </a:t>
            </a:r>
            <a:endParaRPr sz="1400" b="0" i="0" u="none" strike="noStrike" cap="none">
              <a:solidFill>
                <a:srgbClr val="000000"/>
              </a:solidFill>
              <a:latin typeface="Arial"/>
              <a:ea typeface="Arial"/>
              <a:cs typeface="Arial"/>
              <a:sym typeface="Arial"/>
            </a:endParaRPr>
          </a:p>
        </p:txBody>
      </p:sp>
      <p:sp>
        <p:nvSpPr>
          <p:cNvPr id="109" name="Google Shape;109;p4"/>
          <p:cNvSpPr txBox="1"/>
          <p:nvPr/>
        </p:nvSpPr>
        <p:spPr>
          <a:xfrm>
            <a:off x="227013" y="1154712"/>
            <a:ext cx="11737975" cy="1723518"/>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Analytics is one of the biggest advantages of machine learning technology in the financial industry. And the fields of decision-making and credit scoring are getting the most benefits from it.</a:t>
            </a:r>
            <a:endParaRPr/>
          </a:p>
          <a:p>
            <a:pPr marL="457200" marR="0" lvl="0" indent="-342900" algn="l" rtl="0">
              <a:lnSpc>
                <a:spcPct val="100000"/>
              </a:lnSpc>
              <a:spcBef>
                <a:spcPts val="1200"/>
              </a:spcBef>
              <a:spcAft>
                <a:spcPts val="120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Banking institutions and other fintech firms use machine learning algorithms to perform their operations on the ML-based credit scoring system.</a:t>
            </a:r>
            <a:endParaRPr/>
          </a:p>
        </p:txBody>
      </p:sp>
      <p:pic>
        <p:nvPicPr>
          <p:cNvPr id="110" name="Google Shape;110;p4"/>
          <p:cNvPicPr preferRelativeResize="0"/>
          <p:nvPr/>
        </p:nvPicPr>
        <p:blipFill rotWithShape="1">
          <a:blip r:embed="rId3">
            <a:alphaModFix/>
          </a:blip>
          <a:srcRect t="10364" b="21052"/>
          <a:stretch/>
        </p:blipFill>
        <p:spPr>
          <a:xfrm>
            <a:off x="2053077" y="2678415"/>
            <a:ext cx="8085872" cy="3521493"/>
          </a:xfrm>
          <a:prstGeom prst="rect">
            <a:avLst/>
          </a:prstGeom>
          <a:noFill/>
          <a:ln>
            <a:noFill/>
          </a:ln>
        </p:spPr>
      </p:pic>
      <p:sp>
        <p:nvSpPr>
          <p:cNvPr id="111" name="Google Shape;111;p4"/>
          <p:cNvSpPr txBox="1"/>
          <p:nvPr/>
        </p:nvSpPr>
        <p:spPr>
          <a:xfrm>
            <a:off x="2391150" y="6362100"/>
            <a:ext cx="7160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u="sng">
                <a:solidFill>
                  <a:schemeClr val="hlink"/>
                </a:solidFill>
                <a:hlinkClick r:id="rId4"/>
              </a:rPr>
              <a:t>Source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Security, Risk Management, and Fraud Detection</a:t>
            </a:r>
            <a:endParaRPr sz="1400" b="0" i="0" u="none" strike="noStrike" cap="none">
              <a:solidFill>
                <a:srgbClr val="000000"/>
              </a:solidFill>
              <a:latin typeface="Arial"/>
              <a:ea typeface="Arial"/>
              <a:cs typeface="Arial"/>
              <a:sym typeface="Arial"/>
            </a:endParaRPr>
          </a:p>
        </p:txBody>
      </p:sp>
      <p:sp>
        <p:nvSpPr>
          <p:cNvPr id="118" name="Google Shape;118;p5"/>
          <p:cNvSpPr txBox="1"/>
          <p:nvPr/>
        </p:nvSpPr>
        <p:spPr>
          <a:xfrm>
            <a:off x="227012" y="1951688"/>
            <a:ext cx="4601661" cy="2954625"/>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The three biggest concerns for fintech companies are fraud, security, and safety. </a:t>
            </a:r>
            <a:endParaRPr/>
          </a:p>
          <a:p>
            <a:pPr marL="457200" marR="0" lvl="0" indent="-342900" algn="l" rtl="0">
              <a:lnSpc>
                <a:spcPct val="100000"/>
              </a:lnSpc>
              <a:spcBef>
                <a:spcPts val="1200"/>
              </a:spcBef>
              <a:spcAft>
                <a:spcPts val="1200"/>
              </a:spcAft>
              <a:buClr>
                <a:schemeClr val="dk1"/>
              </a:buClr>
              <a:buSzPts val="2000"/>
              <a:buFont typeface="Arial"/>
              <a:buChar char="•"/>
            </a:pPr>
            <a:r>
              <a:rPr lang="en-US" sz="2000" b="0" i="0" u="none" strike="noStrike" cap="none">
                <a:solidFill>
                  <a:schemeClr val="dk1"/>
                </a:solidFill>
                <a:latin typeface="Roboto"/>
                <a:ea typeface="Roboto"/>
                <a:cs typeface="Roboto"/>
                <a:sym typeface="Roboto"/>
              </a:rPr>
              <a:t>One should be perfectly aware of when and what to buy, what to sell, and when to hold in the market. The analytics feature in AI and ML makes these tasks a lot easier.</a:t>
            </a:r>
            <a:endParaRPr/>
          </a:p>
        </p:txBody>
      </p:sp>
      <p:pic>
        <p:nvPicPr>
          <p:cNvPr id="119" name="Google Shape;119;p5"/>
          <p:cNvPicPr preferRelativeResize="0"/>
          <p:nvPr/>
        </p:nvPicPr>
        <p:blipFill rotWithShape="1">
          <a:blip r:embed="rId3">
            <a:alphaModFix/>
          </a:blip>
          <a:srcRect/>
          <a:stretch/>
        </p:blipFill>
        <p:spPr>
          <a:xfrm>
            <a:off x="5422232" y="975467"/>
            <a:ext cx="6542755" cy="4907066"/>
          </a:xfrm>
          <a:prstGeom prst="rect">
            <a:avLst/>
          </a:prstGeom>
          <a:noFill/>
          <a:ln>
            <a:noFill/>
          </a:ln>
        </p:spPr>
      </p:pic>
      <p:sp>
        <p:nvSpPr>
          <p:cNvPr id="120" name="Google Shape;120;p5"/>
          <p:cNvSpPr txBox="1"/>
          <p:nvPr/>
        </p:nvSpPr>
        <p:spPr>
          <a:xfrm>
            <a:off x="3433500" y="6333900"/>
            <a:ext cx="504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u="sng">
                <a:solidFill>
                  <a:schemeClr val="hlink"/>
                </a:solidFill>
                <a:hlinkClick r:id="rId4"/>
              </a:rPr>
              <a:t>Source</a:t>
            </a:r>
            <a:endParaRPr/>
          </a:p>
        </p:txBody>
      </p:sp>
    </p:spTree>
  </p:cSld>
  <p:clrMapOvr>
    <a:masterClrMapping/>
  </p:clrMapOvr>
</p:sld>
</file>

<file path=ppt/theme/theme1.xml><?xml version="1.0" encoding="utf-8"?>
<a:theme xmlns:a="http://schemas.openxmlformats.org/drawingml/2006/main" name="Hero Theme-1">
  <a:themeElements>
    <a:clrScheme name="VILT">
      <a:dk1>
        <a:srgbClr val="000000"/>
      </a:dk1>
      <a:lt1>
        <a:srgbClr val="FFFFFF"/>
      </a:lt1>
      <a:dk2>
        <a:srgbClr val="A71C20"/>
      </a:dk2>
      <a:lt2>
        <a:srgbClr val="FFF2EB"/>
      </a:lt2>
      <a:accent1>
        <a:srgbClr val="FF0000"/>
      </a:accent1>
      <a:accent2>
        <a:srgbClr val="A71C20"/>
      </a:accent2>
      <a:accent3>
        <a:srgbClr val="57863C"/>
      </a:accent3>
      <a:accent4>
        <a:srgbClr val="FBAF33"/>
      </a:accent4>
      <a:accent5>
        <a:srgbClr val="1077A9"/>
      </a:accent5>
      <a:accent6>
        <a:srgbClr val="0563C1"/>
      </a:accent6>
      <a:hlink>
        <a:srgbClr val="FFC000"/>
      </a:hlink>
      <a:folHlink>
        <a:srgbClr val="2F54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4173</Words>
  <Application>Microsoft Office PowerPoint</Application>
  <PresentationFormat>Widescreen</PresentationFormat>
  <Paragraphs>612</Paragraphs>
  <Slides>39</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Calibri</vt:lpstr>
      <vt:lpstr>Roboto</vt:lpstr>
      <vt:lpstr>Roboto Medium</vt:lpstr>
      <vt:lpstr>Arial</vt:lpstr>
      <vt:lpstr>Noto Sans Symbols</vt:lpstr>
      <vt:lpstr>Hero Theme-1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 Bhimesh</dc:creator>
  <cp:lastModifiedBy>Maria Peter</cp:lastModifiedBy>
  <cp:revision>3</cp:revision>
  <dcterms:created xsi:type="dcterms:W3CDTF">2023-01-30T04:33:36Z</dcterms:created>
  <dcterms:modified xsi:type="dcterms:W3CDTF">2023-02-01T13:03:20Z</dcterms:modified>
</cp:coreProperties>
</file>